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79" r:id="rId3"/>
    <p:sldId id="263" r:id="rId4"/>
    <p:sldId id="264" r:id="rId5"/>
    <p:sldId id="265" r:id="rId6"/>
    <p:sldId id="260" r:id="rId7"/>
    <p:sldId id="286" r:id="rId8"/>
    <p:sldId id="287" r:id="rId9"/>
    <p:sldId id="288" r:id="rId10"/>
    <p:sldId id="284" r:id="rId11"/>
    <p:sldId id="262" r:id="rId12"/>
    <p:sldId id="268" r:id="rId13"/>
    <p:sldId id="273" r:id="rId14"/>
    <p:sldId id="270" r:id="rId15"/>
    <p:sldId id="275" r:id="rId16"/>
    <p:sldId id="277" r:id="rId17"/>
    <p:sldId id="271" r:id="rId18"/>
    <p:sldId id="272" r:id="rId19"/>
    <p:sldId id="282" r:id="rId20"/>
    <p:sldId id="289" r:id="rId21"/>
    <p:sldId id="290" r:id="rId22"/>
    <p:sldId id="291"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3"/>
    <p:restoredTop sz="84047" autoAdjust="0"/>
  </p:normalViewPr>
  <p:slideViewPr>
    <p:cSldViewPr snapToGrid="0" snapToObjects="1">
      <p:cViewPr>
        <p:scale>
          <a:sx n="90" d="100"/>
          <a:sy n="90" d="100"/>
        </p:scale>
        <p:origin x="1672"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12/2/17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en.wikipedia.org/wiki/Cocktail_party_effec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myself. What are the expectation from this course?</a:t>
            </a:r>
          </a:p>
          <a:p>
            <a:r>
              <a:rPr lang="en-US" dirty="0" smtClean="0"/>
              <a:t>How</a:t>
            </a:r>
            <a:r>
              <a:rPr lang="en-US" baseline="0" dirty="0" smtClean="0"/>
              <a:t> many familiar with machine </a:t>
            </a:r>
            <a:r>
              <a:rPr lang="en-US" baseline="0" dirty="0" err="1" smtClean="0"/>
              <a:t>learning,artificial</a:t>
            </a:r>
            <a:r>
              <a:rPr lang="en-US" baseline="0" dirty="0" smtClean="0"/>
              <a:t> intelligence?</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172125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p>
          <a:p>
            <a:endParaRPr lang="en-US" baseline="0" dirty="0" smtClean="0"/>
          </a:p>
          <a:p>
            <a:r>
              <a:rPr lang="en-US" baseline="0" dirty="0" smtClean="0"/>
              <a:t>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2060807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41256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one is telling u to how to </a:t>
            </a:r>
            <a:r>
              <a:rPr lang="en-US" baseline="0" dirty="0" err="1" smtClean="0"/>
              <a:t>divide,you</a:t>
            </a:r>
            <a:r>
              <a:rPr lang="en-US" baseline="0" dirty="0" smtClean="0"/>
              <a:t> know you have to </a:t>
            </a:r>
            <a:r>
              <a:rPr lang="en-US" baseline="0" dirty="0" err="1" smtClean="0"/>
              <a:t>divide,supervised</a:t>
            </a:r>
            <a:r>
              <a:rPr lang="en-US" baseline="0" dirty="0" smtClean="0"/>
              <a:t> learning tells exactly how to divide the world unsupervised no one does.</a:t>
            </a:r>
          </a:p>
          <a:p>
            <a:r>
              <a:rPr lang="en-US" sz="1200" kern="1200" dirty="0" smtClean="0">
                <a:solidFill>
                  <a:schemeClr val="tx1"/>
                </a:solidFill>
                <a:latin typeface="+mn-lt"/>
                <a:ea typeface="+mn-ea"/>
                <a:cs typeface="+mn-cs"/>
              </a:rPr>
              <a:t>Clustering: Take a collection of 1,000,000 different genes, and find a way to automatically group these genes into groups that are somehow similar or related by different variables, such as lifespan, location, roles, and so on.</a:t>
            </a:r>
          </a:p>
          <a:p>
            <a:r>
              <a:rPr lang="en-US" sz="1200" kern="1200" dirty="0" smtClean="0">
                <a:solidFill>
                  <a:schemeClr val="tx1"/>
                </a:solidFill>
                <a:latin typeface="+mn-lt"/>
                <a:ea typeface="+mn-ea"/>
                <a:cs typeface="+mn-cs"/>
              </a:rPr>
              <a:t>Non-clustering: The "Cocktail Party Algorithm", allows you to find structure in a chaotic environment. (i.e. identifying individual voices and music from a mesh of sounds at a </a:t>
            </a:r>
            <a:r>
              <a:rPr lang="en-US" sz="1200" kern="1200" dirty="0" smtClean="0">
                <a:solidFill>
                  <a:schemeClr val="tx1"/>
                </a:solidFill>
                <a:latin typeface="+mn-lt"/>
                <a:ea typeface="+mn-ea"/>
                <a:cs typeface="+mn-cs"/>
                <a:hlinkClick r:id="rId3"/>
              </a:rPr>
              <a:t>cocktail party).</a:t>
            </a:r>
            <a:endParaRPr lang="en-US" sz="1200" kern="1200" dirty="0" smtClean="0">
              <a:solidFill>
                <a:schemeClr val="tx1"/>
              </a:solidFill>
              <a:latin typeface="+mn-lt"/>
              <a:ea typeface="+mn-ea"/>
              <a:cs typeface="+mn-cs"/>
            </a:endParaRPr>
          </a:p>
          <a:p>
            <a:endParaRPr lang="en-US" dirty="0" smtClean="0"/>
          </a:p>
          <a:p>
            <a:r>
              <a:rPr lang="en-US" dirty="0" smtClean="0"/>
              <a:t>Reinforcement</a:t>
            </a:r>
            <a:r>
              <a:rPr lang="en-US" baseline="0" dirty="0" smtClean="0"/>
              <a:t> learning : Tic </a:t>
            </a:r>
            <a:r>
              <a:rPr lang="en-US" baseline="0" dirty="0" err="1" smtClean="0"/>
              <a:t>tac</a:t>
            </a:r>
            <a:r>
              <a:rPr lang="en-US" baseline="0" dirty="0" smtClean="0"/>
              <a:t> toe program getting better </a:t>
            </a:r>
            <a:r>
              <a:rPr lang="en-US" baseline="0" dirty="0" err="1" smtClean="0"/>
              <a:t>everytime</a:t>
            </a:r>
            <a:r>
              <a:rPr lang="en-US" baseline="0" dirty="0" smtClean="0"/>
              <a:t> it plays a tic </a:t>
            </a:r>
            <a:r>
              <a:rPr lang="en-US" baseline="0" dirty="0" err="1" smtClean="0"/>
              <a:t>tac</a:t>
            </a:r>
            <a:r>
              <a:rPr lang="en-US" baseline="0" dirty="0" smtClean="0"/>
              <a:t> ,reward could be a win.</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597990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636069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ability of the learned model to fit unseen instance.</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83041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093544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 made when choosing the model </a:t>
            </a:r>
            <a:r>
              <a:rPr lang="mr-IN" dirty="0" smtClean="0"/>
              <a:t>–</a:t>
            </a:r>
            <a:r>
              <a:rPr lang="en-US" dirty="0" smtClean="0"/>
              <a:t> </a:t>
            </a:r>
            <a:r>
              <a:rPr lang="en-US" sz="1200" b="0" i="0" kern="1200" dirty="0" smtClean="0">
                <a:solidFill>
                  <a:schemeClr val="tx1"/>
                </a:solidFill>
                <a:effectLst/>
                <a:latin typeface="+mn-lt"/>
                <a:ea typeface="+mn-ea"/>
                <a:cs typeface="+mn-cs"/>
              </a:rPr>
              <a:t>For example in linear regression the model assumes that the output or dependent variable is related to independent variable linearly. This is inductive bias in the mode</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Maybe you’ve assumed a new swan sighting will be the same color as the most common color of the 5 nearest previous sightings. That would be a k-nearest neighbor classifier. Maybe you’ve assumed each swan color has a normal distribution about a certain latitude. That would be a Naive Bayes classifier.  Maybe you’ve assumed the swan color distribution can be represented using 20 properly scaled and rotated  sigmoidal functions over location.  That could be handled by building an artificial neural network. Which one of these is the “right” answer? Well, It depends.</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198061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 language disambiguation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1694632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23</a:t>
            </a:fld>
            <a:endParaRPr lang="en-US"/>
          </a:p>
        </p:txBody>
      </p:sp>
    </p:spTree>
    <p:extLst>
      <p:ext uri="{BB962C8B-B14F-4D97-AF65-F5344CB8AC3E}">
        <p14:creationId xmlns:p14="http://schemas.microsoft.com/office/powerpoint/2010/main" val="151404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3</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endParaRPr lang="en-US" dirty="0"/>
          </a:p>
        </p:txBody>
      </p:sp>
    </p:spTree>
    <p:extLst>
      <p:ext uri="{BB962C8B-B14F-4D97-AF65-F5344CB8AC3E}">
        <p14:creationId xmlns:p14="http://schemas.microsoft.com/office/powerpoint/2010/main" val="1445624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24</a:t>
            </a:fld>
            <a:endParaRPr lang="en-US"/>
          </a:p>
        </p:txBody>
      </p:sp>
    </p:spTree>
    <p:extLst>
      <p:ext uri="{BB962C8B-B14F-4D97-AF65-F5344CB8AC3E}">
        <p14:creationId xmlns:p14="http://schemas.microsoft.com/office/powerpoint/2010/main" val="51971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25</a:t>
            </a:fld>
            <a:endParaRPr lang="en-US"/>
          </a:p>
        </p:txBody>
      </p:sp>
    </p:spTree>
    <p:extLst>
      <p:ext uri="{BB962C8B-B14F-4D97-AF65-F5344CB8AC3E}">
        <p14:creationId xmlns:p14="http://schemas.microsoft.com/office/powerpoint/2010/main" val="1269015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26</a:t>
            </a:fld>
            <a:endParaRPr lang="en-US"/>
          </a:p>
        </p:txBody>
      </p:sp>
    </p:spTree>
    <p:extLst>
      <p:ext uri="{BB962C8B-B14F-4D97-AF65-F5344CB8AC3E}">
        <p14:creationId xmlns:p14="http://schemas.microsoft.com/office/powerpoint/2010/main" val="347766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27</a:t>
            </a:fld>
            <a:endParaRPr lang="en-US"/>
          </a:p>
        </p:txBody>
      </p:sp>
    </p:spTree>
    <p:extLst>
      <p:ext uri="{BB962C8B-B14F-4D97-AF65-F5344CB8AC3E}">
        <p14:creationId xmlns:p14="http://schemas.microsoft.com/office/powerpoint/2010/main" val="447653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28</a:t>
            </a:fld>
            <a:endParaRPr lang="en-US"/>
          </a:p>
        </p:txBody>
      </p:sp>
    </p:spTree>
    <p:extLst>
      <p:ext uri="{BB962C8B-B14F-4D97-AF65-F5344CB8AC3E}">
        <p14:creationId xmlns:p14="http://schemas.microsoft.com/office/powerpoint/2010/main" val="790841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Mathematically, one hot encoding produces a balanced matrix, which is easy to understand during complex computations inside algorithms.</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29</a:t>
            </a:fld>
            <a:endParaRPr lang="en-US"/>
          </a:p>
        </p:txBody>
      </p:sp>
    </p:spTree>
    <p:extLst>
      <p:ext uri="{BB962C8B-B14F-4D97-AF65-F5344CB8AC3E}">
        <p14:creationId xmlns:p14="http://schemas.microsoft.com/office/powerpoint/2010/main" val="93022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30</a:t>
            </a:fld>
            <a:endParaRPr lang="en-US"/>
          </a:p>
        </p:txBody>
      </p:sp>
    </p:spTree>
    <p:extLst>
      <p:ext uri="{BB962C8B-B14F-4D97-AF65-F5344CB8AC3E}">
        <p14:creationId xmlns:p14="http://schemas.microsoft.com/office/powerpoint/2010/main" val="2014611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31</a:t>
            </a:fld>
            <a:endParaRPr lang="en-US"/>
          </a:p>
        </p:txBody>
      </p:sp>
    </p:spTree>
    <p:extLst>
      <p:ext uri="{BB962C8B-B14F-4D97-AF65-F5344CB8AC3E}">
        <p14:creationId xmlns:p14="http://schemas.microsoft.com/office/powerpoint/2010/main" val="420419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32</a:t>
            </a:fld>
            <a:endParaRPr lang="en-US"/>
          </a:p>
        </p:txBody>
      </p:sp>
    </p:spTree>
    <p:extLst>
      <p:ext uri="{BB962C8B-B14F-4D97-AF65-F5344CB8AC3E}">
        <p14:creationId xmlns:p14="http://schemas.microsoft.com/office/powerpoint/2010/main" val="1759627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33</a:t>
            </a:fld>
            <a:endParaRPr lang="en-US"/>
          </a:p>
        </p:txBody>
      </p:sp>
    </p:spTree>
    <p:extLst>
      <p:ext uri="{BB962C8B-B14F-4D97-AF65-F5344CB8AC3E}">
        <p14:creationId xmlns:p14="http://schemas.microsoft.com/office/powerpoint/2010/main" val="26209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4</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r>
              <a:rPr lang="en-US" dirty="0" smtClean="0"/>
              <a:t>Give reference</a:t>
            </a:r>
            <a:r>
              <a:rPr lang="en-US" baseline="0" dirty="0" smtClean="0"/>
              <a:t> of </a:t>
            </a:r>
            <a:r>
              <a:rPr lang="en-US" baseline="0" dirty="0" err="1" smtClean="0"/>
              <a:t>turing’s</a:t>
            </a:r>
            <a:r>
              <a:rPr lang="en-US" baseline="0" dirty="0" smtClean="0"/>
              <a:t> test : Fool a human being into interacting with another </a:t>
            </a:r>
            <a:r>
              <a:rPr lang="en-US" baseline="0" dirty="0" err="1" smtClean="0"/>
              <a:t>human,that</a:t>
            </a:r>
            <a:r>
              <a:rPr lang="en-US" baseline="0" dirty="0" smtClean="0"/>
              <a:t> machine can be called intelligent</a:t>
            </a:r>
          </a:p>
          <a:p>
            <a:endParaRPr lang="en-US" dirty="0"/>
          </a:p>
        </p:txBody>
      </p:sp>
    </p:spTree>
    <p:extLst>
      <p:ext uri="{BB962C8B-B14F-4D97-AF65-F5344CB8AC3E}">
        <p14:creationId xmlns:p14="http://schemas.microsoft.com/office/powerpoint/2010/main" val="484580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34</a:t>
            </a:fld>
            <a:endParaRPr lang="en-US"/>
          </a:p>
        </p:txBody>
      </p:sp>
    </p:spTree>
    <p:extLst>
      <p:ext uri="{BB962C8B-B14F-4D97-AF65-F5344CB8AC3E}">
        <p14:creationId xmlns:p14="http://schemas.microsoft.com/office/powerpoint/2010/main" val="1896825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35</a:t>
            </a:fld>
            <a:endParaRPr lang="en-US"/>
          </a:p>
        </p:txBody>
      </p:sp>
    </p:spTree>
    <p:extLst>
      <p:ext uri="{BB962C8B-B14F-4D97-AF65-F5344CB8AC3E}">
        <p14:creationId xmlns:p14="http://schemas.microsoft.com/office/powerpoint/2010/main" val="1438597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36</a:t>
            </a:fld>
            <a:endParaRPr lang="en-US"/>
          </a:p>
        </p:txBody>
      </p:sp>
    </p:spTree>
    <p:extLst>
      <p:ext uri="{BB962C8B-B14F-4D97-AF65-F5344CB8AC3E}">
        <p14:creationId xmlns:p14="http://schemas.microsoft.com/office/powerpoint/2010/main" val="101237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5</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r>
              <a:rPr lang="en-US" baseline="0" dirty="0" smtClean="0"/>
              <a:t>Jeopardy </a:t>
            </a:r>
            <a:r>
              <a:rPr lang="mr-IN" baseline="0" dirty="0" smtClean="0"/>
              <a:t>–</a:t>
            </a:r>
            <a:r>
              <a:rPr lang="en-US" baseline="0" dirty="0" smtClean="0"/>
              <a:t> Quiz show IBM </a:t>
            </a:r>
            <a:r>
              <a:rPr lang="en-US" baseline="0" dirty="0" err="1" smtClean="0"/>
              <a:t>watson</a:t>
            </a:r>
            <a:r>
              <a:rPr lang="en-US" baseline="0" dirty="0" smtClean="0"/>
              <a:t> </a:t>
            </a:r>
            <a:r>
              <a:rPr lang="en-US" baseline="0" smtClean="0"/>
              <a:t>defeated champions</a:t>
            </a:r>
          </a:p>
          <a:p>
            <a:endParaRPr lang="en-US" baseline="0" dirty="0" smtClean="0"/>
          </a:p>
        </p:txBody>
      </p:sp>
    </p:spTree>
    <p:extLst>
      <p:ext uri="{BB962C8B-B14F-4D97-AF65-F5344CB8AC3E}">
        <p14:creationId xmlns:p14="http://schemas.microsoft.com/office/powerpoint/2010/main" val="72601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30611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mr-IN" baseline="0" dirty="0" smtClean="0"/>
              <a:t>–</a:t>
            </a:r>
            <a:r>
              <a:rPr lang="en-US" baseline="0" dirty="0" smtClean="0"/>
              <a:t> Spam classification</a:t>
            </a:r>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104662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71030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46778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70417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12/2/17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12/2/17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12/2/17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12/2/17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microsoft.com/office/2011/relationships/webextension" Target="../webextensions/webextension1.xml"/><Relationship Id="rId3"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Machine_learning" TargetMode="External"/><Relationship Id="rId5" Type="http://schemas.openxmlformats.org/officeDocument/2006/relationships/hyperlink" Target="https://en.wikipedia.org/wiki/Instance-based_learning#cite_note-1"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3.emf"/><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xml"/><Relationship Id="rId5" Type="http://schemas.openxmlformats.org/officeDocument/2006/relationships/oleObject" Target="../embeddings/oleObject2.bin"/><Relationship Id="rId6" Type="http://schemas.openxmlformats.org/officeDocument/2006/relationships/image" Target="../media/image3.emf"/><Relationship Id="rId7" Type="http://schemas.openxmlformats.org/officeDocument/2006/relationships/image" Target="../media/image2.png"/><Relationship Id="rId1" Type="http://schemas.openxmlformats.org/officeDocument/2006/relationships/vmlDrawing" Target="../drawings/vmlDrawing2.vml"/><Relationship Id="rId2"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xml"/><Relationship Id="rId5" Type="http://schemas.openxmlformats.org/officeDocument/2006/relationships/oleObject" Target="../embeddings/oleObject3.bin"/><Relationship Id="rId6" Type="http://schemas.openxmlformats.org/officeDocument/2006/relationships/image" Target="../media/image3.emf"/><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vmlDrawing" Target="../drawings/vmlDrawing3.vml"/><Relationship Id="rId2"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488"/>
            <a:ext cx="9434513" cy="700087"/>
          </a:xfrm>
        </p:spPr>
        <p:txBody>
          <a:bodyPr>
            <a:noAutofit/>
          </a:bodyPr>
          <a:lstStyle/>
          <a:p>
            <a:r>
              <a:rPr lang="en-US" sz="2400">
                <a:solidFill>
                  <a:srgbClr val="92D050"/>
                </a:solidFill>
                <a:latin typeface="Arial" charset="0"/>
                <a:ea typeface="Arial" charset="0"/>
                <a:cs typeface="Arial" charset="0"/>
              </a:rPr>
              <a:t>Towards learning robot table tennis</a:t>
            </a:r>
            <a:br>
              <a:rPr lang="en-US" sz="2400">
                <a:solidFill>
                  <a:srgbClr val="92D050"/>
                </a:solidFill>
                <a:latin typeface="Arial" charset="0"/>
                <a:ea typeface="Arial" charset="0"/>
                <a:cs typeface="Arial" charset="0"/>
              </a:rPr>
            </a:br>
            <a:endParaRPr lang="en-US" sz="240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p:cNvGraphicFramePr>
                <a:graphicFrameLocks noGrp="1"/>
              </p:cNvGraphicFramePr>
              <p:nvPr>
                <p:ph idx="1"/>
                <p:extLst>
                  <p:ext uri="{D42A27DB-BD31-4B8C-83A1-F6EECF244321}">
                    <p14:modId xmlns:p14="http://schemas.microsoft.com/office/powerpoint/2010/main" val="1761002685"/>
                  </p:ext>
                </p:extLst>
              </p:nvPr>
            </p:nvGraphicFramePr>
            <p:xfrm>
              <a:off x="838200" y="1825625"/>
              <a:ext cx="10515600" cy="43513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838200" y="1825625"/>
                <a:ext cx="10515600" cy="4351338"/>
              </a:xfrm>
              <a:prstGeom prst="rect">
                <a:avLst/>
              </a:prstGeom>
            </p:spPr>
          </p:pic>
        </mc:Fallback>
      </mc:AlternateContent>
    </p:spTree>
    <p:extLst>
      <p:ext uri="{BB962C8B-B14F-4D97-AF65-F5344CB8AC3E}">
        <p14:creationId xmlns:p14="http://schemas.microsoft.com/office/powerpoint/2010/main" val="619567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Types of machine learning</a:t>
            </a:r>
            <a:endParaRPr lang="en-US" sz="2400" dirty="0">
              <a:solidFill>
                <a:srgbClr val="177B57"/>
              </a:solidFill>
              <a:latin typeface="Arial" panose="020B0604020202020204" pitchFamily="34" charset="0"/>
            </a:endParaRPr>
          </a:p>
        </p:txBody>
      </p:sp>
      <p:sp>
        <p:nvSpPr>
          <p:cNvPr id="5" name="Rectangle 4"/>
          <p:cNvSpPr/>
          <p:nvPr/>
        </p:nvSpPr>
        <p:spPr>
          <a:xfrm>
            <a:off x="1100666" y="1168399"/>
            <a:ext cx="3234267" cy="558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Supervised Learning</a:t>
            </a:r>
          </a:p>
          <a:p>
            <a:pPr algn="ctr"/>
            <a:endParaRPr lang="en-US" dirty="0"/>
          </a:p>
        </p:txBody>
      </p:sp>
      <p:sp>
        <p:nvSpPr>
          <p:cNvPr id="7" name="Rectangle 6"/>
          <p:cNvSpPr/>
          <p:nvPr/>
        </p:nvSpPr>
        <p:spPr>
          <a:xfrm>
            <a:off x="8297333" y="1168398"/>
            <a:ext cx="3234267" cy="5587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Reinforcement Learning</a:t>
            </a:r>
          </a:p>
          <a:p>
            <a:pPr algn="ctr"/>
            <a:endParaRPr lang="en-US" dirty="0"/>
          </a:p>
        </p:txBody>
      </p:sp>
      <p:sp>
        <p:nvSpPr>
          <p:cNvPr id="8" name="Rectangle 7"/>
          <p:cNvSpPr/>
          <p:nvPr/>
        </p:nvSpPr>
        <p:spPr>
          <a:xfrm>
            <a:off x="4639733" y="1168399"/>
            <a:ext cx="3234267" cy="55879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Unsupervised Learning</a:t>
            </a:r>
          </a:p>
          <a:p>
            <a:pPr algn="ctr"/>
            <a:endParaRPr lang="en-US" dirty="0"/>
          </a:p>
        </p:txBody>
      </p:sp>
      <p:sp>
        <p:nvSpPr>
          <p:cNvPr id="6" name="Rectangle 5"/>
          <p:cNvSpPr/>
          <p:nvPr/>
        </p:nvSpPr>
        <p:spPr>
          <a:xfrm>
            <a:off x="1100666" y="2065867"/>
            <a:ext cx="3217335" cy="297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97333" y="1995070"/>
            <a:ext cx="3056467" cy="3044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39732" y="2065867"/>
            <a:ext cx="3166533" cy="297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en-US"/>
          </a:p>
        </p:txBody>
      </p:sp>
      <p:sp>
        <p:nvSpPr>
          <p:cNvPr id="13" name="TextBox 12"/>
          <p:cNvSpPr txBox="1"/>
          <p:nvPr/>
        </p:nvSpPr>
        <p:spPr>
          <a:xfrm>
            <a:off x="1303868" y="2455333"/>
            <a:ext cx="2912530" cy="2031325"/>
          </a:xfrm>
          <a:prstGeom prst="rect">
            <a:avLst/>
          </a:prstGeom>
          <a:noFill/>
        </p:spPr>
        <p:txBody>
          <a:bodyPr wrap="square" rtlCol="0">
            <a:spAutoFit/>
          </a:bodyPr>
          <a:lstStyle/>
          <a:p>
            <a:pPr marL="285750" indent="-285750">
              <a:buFontTx/>
              <a:buChar char="-"/>
            </a:pPr>
            <a:r>
              <a:rPr lang="en-US" dirty="0" smtClean="0"/>
              <a:t>Makes machine learn explicitly</a:t>
            </a:r>
          </a:p>
          <a:p>
            <a:pPr marL="285750" indent="-285750">
              <a:buFontTx/>
              <a:buChar char="-"/>
            </a:pPr>
            <a:r>
              <a:rPr lang="en-US" dirty="0" smtClean="0"/>
              <a:t>Data with clearly defined output is given</a:t>
            </a:r>
          </a:p>
          <a:p>
            <a:pPr marL="285750" indent="-285750">
              <a:buFontTx/>
              <a:buChar char="-"/>
            </a:pPr>
            <a:r>
              <a:rPr lang="en-US" dirty="0" smtClean="0"/>
              <a:t>Direct feedback is given</a:t>
            </a:r>
          </a:p>
          <a:p>
            <a:pPr marL="285750" indent="-285750">
              <a:buFontTx/>
              <a:buChar char="-"/>
            </a:pPr>
            <a:r>
              <a:rPr lang="en-US" dirty="0" smtClean="0"/>
              <a:t>Predicts outcome/future</a:t>
            </a:r>
          </a:p>
          <a:p>
            <a:pPr marL="285750" indent="-285750">
              <a:buFontTx/>
              <a:buChar char="-"/>
            </a:pPr>
            <a:r>
              <a:rPr lang="en-US" dirty="0" smtClean="0"/>
              <a:t>Classification/Regression</a:t>
            </a:r>
            <a:endParaRPr lang="en-US" dirty="0"/>
          </a:p>
        </p:txBody>
      </p:sp>
      <p:sp>
        <p:nvSpPr>
          <p:cNvPr id="14" name="TextBox 13"/>
          <p:cNvSpPr txBox="1"/>
          <p:nvPr/>
        </p:nvSpPr>
        <p:spPr>
          <a:xfrm>
            <a:off x="4953000" y="2319867"/>
            <a:ext cx="2286000" cy="3081866"/>
          </a:xfrm>
          <a:prstGeom prst="rect">
            <a:avLst/>
          </a:prstGeom>
          <a:noFill/>
        </p:spPr>
        <p:txBody>
          <a:bodyPr wrap="square" rtlCol="0">
            <a:spAutoFit/>
          </a:bodyPr>
          <a:lstStyle/>
          <a:p>
            <a:endParaRPr lang="en-US"/>
          </a:p>
        </p:txBody>
      </p:sp>
      <p:sp>
        <p:nvSpPr>
          <p:cNvPr id="15" name="TextBox 14"/>
          <p:cNvSpPr txBox="1"/>
          <p:nvPr/>
        </p:nvSpPr>
        <p:spPr>
          <a:xfrm>
            <a:off x="4893735" y="2455333"/>
            <a:ext cx="2912530" cy="2031325"/>
          </a:xfrm>
          <a:prstGeom prst="rect">
            <a:avLst/>
          </a:prstGeom>
          <a:noFill/>
        </p:spPr>
        <p:txBody>
          <a:bodyPr wrap="square" rtlCol="0">
            <a:spAutoFit/>
          </a:bodyPr>
          <a:lstStyle/>
          <a:p>
            <a:pPr marL="285750" indent="-285750">
              <a:buFontTx/>
              <a:buChar char="-"/>
            </a:pPr>
            <a:r>
              <a:rPr lang="en-US" dirty="0" smtClean="0"/>
              <a:t>Machine understands the data(Identifies patterns/structures)</a:t>
            </a:r>
          </a:p>
          <a:p>
            <a:pPr marL="285750" indent="-285750">
              <a:buFontTx/>
              <a:buChar char="-"/>
            </a:pPr>
            <a:r>
              <a:rPr lang="en-US" dirty="0" smtClean="0"/>
              <a:t>Evaluation is qualitative or indirect</a:t>
            </a:r>
          </a:p>
          <a:p>
            <a:pPr marL="285750" indent="-285750">
              <a:buFontTx/>
              <a:buChar char="-"/>
            </a:pPr>
            <a:r>
              <a:rPr lang="en-US" dirty="0" smtClean="0"/>
              <a:t>Does not predict or find anything specific</a:t>
            </a:r>
          </a:p>
        </p:txBody>
      </p:sp>
      <p:sp>
        <p:nvSpPr>
          <p:cNvPr id="16" name="TextBox 15"/>
          <p:cNvSpPr txBox="1"/>
          <p:nvPr/>
        </p:nvSpPr>
        <p:spPr>
          <a:xfrm>
            <a:off x="8339671" y="2455333"/>
            <a:ext cx="2912530" cy="2031325"/>
          </a:xfrm>
          <a:prstGeom prst="rect">
            <a:avLst/>
          </a:prstGeom>
          <a:noFill/>
        </p:spPr>
        <p:txBody>
          <a:bodyPr wrap="square" rtlCol="0">
            <a:spAutoFit/>
          </a:bodyPr>
          <a:lstStyle/>
          <a:p>
            <a:pPr marL="285750" indent="-285750">
              <a:buFontTx/>
              <a:buChar char="-"/>
            </a:pPr>
            <a:r>
              <a:rPr lang="en-US" dirty="0" smtClean="0"/>
              <a:t>Reward based learning</a:t>
            </a:r>
          </a:p>
          <a:p>
            <a:pPr marL="285750" indent="-285750">
              <a:buFontTx/>
              <a:buChar char="-"/>
            </a:pPr>
            <a:r>
              <a:rPr lang="en-US" dirty="0" smtClean="0"/>
              <a:t>Learning from +</a:t>
            </a:r>
            <a:r>
              <a:rPr lang="en-US" dirty="0" err="1" smtClean="0"/>
              <a:t>ve</a:t>
            </a:r>
            <a:r>
              <a:rPr lang="en-US" dirty="0" smtClean="0"/>
              <a:t> and </a:t>
            </a:r>
            <a:r>
              <a:rPr lang="mr-IN" dirty="0" smtClean="0"/>
              <a:t>–</a:t>
            </a:r>
            <a:r>
              <a:rPr lang="en-US" dirty="0" err="1" smtClean="0"/>
              <a:t>ve</a:t>
            </a:r>
            <a:r>
              <a:rPr lang="en-US" dirty="0" smtClean="0"/>
              <a:t> reinforcement</a:t>
            </a:r>
          </a:p>
          <a:p>
            <a:pPr marL="285750" indent="-285750">
              <a:buFontTx/>
              <a:buChar char="-"/>
            </a:pPr>
            <a:r>
              <a:rPr lang="en-US" dirty="0" smtClean="0"/>
              <a:t>Machine learns how to act in a certain environment</a:t>
            </a:r>
          </a:p>
          <a:p>
            <a:pPr marL="285750" indent="-285750">
              <a:buFontTx/>
              <a:buChar char="-"/>
            </a:pPr>
            <a:r>
              <a:rPr lang="en-US" dirty="0" smtClean="0"/>
              <a:t>To maximize rewards</a:t>
            </a:r>
            <a:endParaRPr lang="en-US" dirty="0"/>
          </a:p>
        </p:txBody>
      </p:sp>
    </p:spTree>
    <p:extLst>
      <p:ext uri="{BB962C8B-B14F-4D97-AF65-F5344CB8AC3E}">
        <p14:creationId xmlns:p14="http://schemas.microsoft.com/office/powerpoint/2010/main" val="4701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Supervised Learning</a:t>
            </a:r>
            <a:endParaRPr lang="en-US" sz="2400" dirty="0">
              <a:solidFill>
                <a:srgbClr val="177B57"/>
              </a:solidFill>
              <a:latin typeface="Arial" panose="020B0604020202020204" pitchFamily="34" charset="0"/>
            </a:endParaRPr>
          </a:p>
        </p:txBody>
      </p:sp>
      <p:sp>
        <p:nvSpPr>
          <p:cNvPr id="2" name="TextBox 1"/>
          <p:cNvSpPr txBox="1"/>
          <p:nvPr/>
        </p:nvSpPr>
        <p:spPr>
          <a:xfrm>
            <a:off x="440267" y="1540933"/>
            <a:ext cx="3208864" cy="400110"/>
          </a:xfrm>
          <a:prstGeom prst="rect">
            <a:avLst/>
          </a:prstGeom>
          <a:noFill/>
        </p:spPr>
        <p:txBody>
          <a:bodyPr wrap="square" rtlCol="0">
            <a:spAutoFit/>
          </a:bodyPr>
          <a:lstStyle/>
          <a:p>
            <a:r>
              <a:rPr lang="en-US" sz="2000" dirty="0" smtClean="0">
                <a:latin typeface="Arial" charset="0"/>
                <a:ea typeface="Arial" charset="0"/>
                <a:cs typeface="Arial" charset="0"/>
              </a:rPr>
              <a:t>Housing price prediction</a:t>
            </a:r>
            <a:endParaRPr lang="en-US" sz="2000" dirty="0">
              <a:latin typeface="Arial" charset="0"/>
              <a:ea typeface="Arial" charset="0"/>
              <a:cs typeface="Arial" charset="0"/>
            </a:endParaRPr>
          </a:p>
        </p:txBody>
      </p:sp>
      <p:cxnSp>
        <p:nvCxnSpPr>
          <p:cNvPr id="8" name="Straight Connector 7"/>
          <p:cNvCxnSpPr/>
          <p:nvPr/>
        </p:nvCxnSpPr>
        <p:spPr>
          <a:xfrm>
            <a:off x="5435599" y="5063066"/>
            <a:ext cx="6045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435599" y="575247"/>
            <a:ext cx="0" cy="448781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12933"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82413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03067"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9046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94799" y="4919130"/>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92267" y="4919130"/>
            <a:ext cx="0" cy="2878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35598" y="5206997"/>
            <a:ext cx="5689601" cy="369332"/>
          </a:xfrm>
          <a:prstGeom prst="rect">
            <a:avLst/>
          </a:prstGeom>
          <a:noFill/>
        </p:spPr>
        <p:txBody>
          <a:bodyPr wrap="square" rtlCol="0">
            <a:spAutoFit/>
          </a:bodyPr>
          <a:lstStyle/>
          <a:p>
            <a:r>
              <a:rPr lang="en-US" smtClean="0"/>
              <a:t>0        500       1000      1500      2000     2500       3000</a:t>
            </a:r>
            <a:endParaRPr lang="en-US"/>
          </a:p>
        </p:txBody>
      </p:sp>
      <p:sp>
        <p:nvSpPr>
          <p:cNvPr id="20" name="TextBox 19"/>
          <p:cNvSpPr txBox="1"/>
          <p:nvPr/>
        </p:nvSpPr>
        <p:spPr>
          <a:xfrm>
            <a:off x="6299200" y="5576329"/>
            <a:ext cx="3793067" cy="369332"/>
          </a:xfrm>
          <a:prstGeom prst="rect">
            <a:avLst/>
          </a:prstGeom>
          <a:noFill/>
        </p:spPr>
        <p:txBody>
          <a:bodyPr wrap="square" rtlCol="0">
            <a:spAutoFit/>
          </a:bodyPr>
          <a:lstStyle/>
          <a:p>
            <a:r>
              <a:rPr lang="en-US" dirty="0" smtClean="0"/>
              <a:t>Size in square feet</a:t>
            </a:r>
            <a:endParaRPr lang="en-US" dirty="0"/>
          </a:p>
        </p:txBody>
      </p:sp>
      <p:cxnSp>
        <p:nvCxnSpPr>
          <p:cNvPr id="26" name="Straight Connector 25"/>
          <p:cNvCxnSpPr/>
          <p:nvPr/>
        </p:nvCxnSpPr>
        <p:spPr>
          <a:xfrm flipV="1">
            <a:off x="5266267" y="4273323"/>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49334" y="3629857"/>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32401" y="2908051"/>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249334" y="2118307"/>
            <a:ext cx="321733"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21199" y="4147501"/>
            <a:ext cx="643466" cy="369332"/>
          </a:xfrm>
          <a:prstGeom prst="rect">
            <a:avLst/>
          </a:prstGeom>
          <a:noFill/>
        </p:spPr>
        <p:txBody>
          <a:bodyPr wrap="square" rtlCol="0">
            <a:spAutoFit/>
          </a:bodyPr>
          <a:lstStyle/>
          <a:p>
            <a:r>
              <a:rPr lang="en-US" dirty="0" smtClean="0"/>
              <a:t>100</a:t>
            </a:r>
            <a:endParaRPr lang="en-US" dirty="0"/>
          </a:p>
        </p:txBody>
      </p:sp>
      <p:sp>
        <p:nvSpPr>
          <p:cNvPr id="34" name="TextBox 33"/>
          <p:cNvSpPr txBox="1"/>
          <p:nvPr/>
        </p:nvSpPr>
        <p:spPr>
          <a:xfrm>
            <a:off x="4538132" y="3479880"/>
            <a:ext cx="643466" cy="369332"/>
          </a:xfrm>
          <a:prstGeom prst="rect">
            <a:avLst/>
          </a:prstGeom>
          <a:noFill/>
        </p:spPr>
        <p:txBody>
          <a:bodyPr wrap="square" rtlCol="0">
            <a:spAutoFit/>
          </a:bodyPr>
          <a:lstStyle/>
          <a:p>
            <a:r>
              <a:rPr lang="en-US" dirty="0" smtClean="0"/>
              <a:t>200</a:t>
            </a:r>
            <a:endParaRPr lang="en-US" dirty="0"/>
          </a:p>
        </p:txBody>
      </p:sp>
      <p:sp>
        <p:nvSpPr>
          <p:cNvPr id="35" name="TextBox 34"/>
          <p:cNvSpPr txBox="1"/>
          <p:nvPr/>
        </p:nvSpPr>
        <p:spPr>
          <a:xfrm>
            <a:off x="4572000" y="2795317"/>
            <a:ext cx="575731" cy="369332"/>
          </a:xfrm>
          <a:prstGeom prst="rect">
            <a:avLst/>
          </a:prstGeom>
          <a:noFill/>
        </p:spPr>
        <p:txBody>
          <a:bodyPr wrap="square" rtlCol="0">
            <a:spAutoFit/>
          </a:bodyPr>
          <a:lstStyle/>
          <a:p>
            <a:r>
              <a:rPr lang="en-US" dirty="0" smtClean="0"/>
              <a:t>300</a:t>
            </a:r>
            <a:endParaRPr lang="en-US" dirty="0"/>
          </a:p>
        </p:txBody>
      </p:sp>
      <p:sp>
        <p:nvSpPr>
          <p:cNvPr id="36" name="TextBox 35"/>
          <p:cNvSpPr txBox="1"/>
          <p:nvPr/>
        </p:nvSpPr>
        <p:spPr>
          <a:xfrm>
            <a:off x="4572001" y="1941043"/>
            <a:ext cx="558798" cy="369332"/>
          </a:xfrm>
          <a:prstGeom prst="rect">
            <a:avLst/>
          </a:prstGeom>
          <a:noFill/>
        </p:spPr>
        <p:txBody>
          <a:bodyPr wrap="square" rtlCol="0">
            <a:spAutoFit/>
          </a:bodyPr>
          <a:lstStyle/>
          <a:p>
            <a:r>
              <a:rPr lang="en-US" dirty="0" smtClean="0"/>
              <a:t>400</a:t>
            </a:r>
            <a:endParaRPr lang="en-US" dirty="0"/>
          </a:p>
        </p:txBody>
      </p:sp>
      <p:sp>
        <p:nvSpPr>
          <p:cNvPr id="37" name="TextBox 36"/>
          <p:cNvSpPr txBox="1"/>
          <p:nvPr/>
        </p:nvSpPr>
        <p:spPr>
          <a:xfrm>
            <a:off x="2523067" y="3228938"/>
            <a:ext cx="2125133" cy="369332"/>
          </a:xfrm>
          <a:prstGeom prst="rect">
            <a:avLst/>
          </a:prstGeom>
          <a:noFill/>
        </p:spPr>
        <p:txBody>
          <a:bodyPr wrap="square" rtlCol="0">
            <a:spAutoFit/>
          </a:bodyPr>
          <a:lstStyle/>
          <a:p>
            <a:r>
              <a:rPr lang="en-US" dirty="0" smtClean="0"/>
              <a:t>Price ($) in 1000’s</a:t>
            </a:r>
            <a:endParaRPr lang="en-US" dirty="0"/>
          </a:p>
        </p:txBody>
      </p:sp>
      <p:sp>
        <p:nvSpPr>
          <p:cNvPr id="38" name="Multiply 37"/>
          <p:cNvSpPr/>
          <p:nvPr/>
        </p:nvSpPr>
        <p:spPr>
          <a:xfrm>
            <a:off x="5850468" y="3672758"/>
            <a:ext cx="364064" cy="3529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p:nvPr/>
        </p:nvSpPr>
        <p:spPr>
          <a:xfrm>
            <a:off x="6189134" y="3302000"/>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p:nvPr/>
        </p:nvSpPr>
        <p:spPr>
          <a:xfrm>
            <a:off x="8280398" y="2490607"/>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7755465" y="260791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7222068" y="257347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6519332" y="310177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flipV="1">
            <a:off x="6989235" y="2979635"/>
            <a:ext cx="465665" cy="3048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p:cNvSpPr/>
          <p:nvPr/>
        </p:nvSpPr>
        <p:spPr>
          <a:xfrm>
            <a:off x="8716428" y="234618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9457261" y="2313438"/>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66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Regression</a:t>
            </a:r>
            <a:endParaRPr lang="en-US" sz="2400" dirty="0">
              <a:solidFill>
                <a:srgbClr val="177B57"/>
              </a:solidFill>
              <a:latin typeface="Arial" panose="020B0604020202020204" pitchFamily="34" charset="0"/>
            </a:endParaRPr>
          </a:p>
        </p:txBody>
      </p:sp>
      <p:sp>
        <p:nvSpPr>
          <p:cNvPr id="2" name="TextBox 1"/>
          <p:cNvSpPr txBox="1"/>
          <p:nvPr/>
        </p:nvSpPr>
        <p:spPr>
          <a:xfrm>
            <a:off x="440267" y="1540933"/>
            <a:ext cx="3208864" cy="400110"/>
          </a:xfrm>
          <a:prstGeom prst="rect">
            <a:avLst/>
          </a:prstGeom>
          <a:noFill/>
        </p:spPr>
        <p:txBody>
          <a:bodyPr wrap="square" rtlCol="0">
            <a:spAutoFit/>
          </a:bodyPr>
          <a:lstStyle/>
          <a:p>
            <a:r>
              <a:rPr lang="en-US" sz="2000" dirty="0" smtClean="0">
                <a:latin typeface="Arial" charset="0"/>
                <a:ea typeface="Arial" charset="0"/>
                <a:cs typeface="Arial" charset="0"/>
              </a:rPr>
              <a:t>Housing price prediction</a:t>
            </a:r>
            <a:endParaRPr lang="en-US" sz="2000" dirty="0">
              <a:latin typeface="Arial" charset="0"/>
              <a:ea typeface="Arial" charset="0"/>
              <a:cs typeface="Arial" charset="0"/>
            </a:endParaRPr>
          </a:p>
        </p:txBody>
      </p:sp>
      <p:cxnSp>
        <p:nvCxnSpPr>
          <p:cNvPr id="8" name="Straight Connector 7"/>
          <p:cNvCxnSpPr/>
          <p:nvPr/>
        </p:nvCxnSpPr>
        <p:spPr>
          <a:xfrm>
            <a:off x="5435599" y="5063066"/>
            <a:ext cx="6045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435599" y="575247"/>
            <a:ext cx="0" cy="448781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12933"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82413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03067"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9046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94799" y="4919130"/>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92267" y="4919130"/>
            <a:ext cx="0" cy="2878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35598" y="5206997"/>
            <a:ext cx="5689601" cy="369332"/>
          </a:xfrm>
          <a:prstGeom prst="rect">
            <a:avLst/>
          </a:prstGeom>
          <a:noFill/>
        </p:spPr>
        <p:txBody>
          <a:bodyPr wrap="square" rtlCol="0">
            <a:spAutoFit/>
          </a:bodyPr>
          <a:lstStyle/>
          <a:p>
            <a:r>
              <a:rPr lang="en-US" dirty="0" smtClean="0"/>
              <a:t>0        500       1000      1500      2000     2500       3000</a:t>
            </a:r>
            <a:endParaRPr lang="en-US" dirty="0"/>
          </a:p>
        </p:txBody>
      </p:sp>
      <p:sp>
        <p:nvSpPr>
          <p:cNvPr id="20" name="TextBox 19"/>
          <p:cNvSpPr txBox="1"/>
          <p:nvPr/>
        </p:nvSpPr>
        <p:spPr>
          <a:xfrm>
            <a:off x="6299200" y="5576329"/>
            <a:ext cx="3793067" cy="369332"/>
          </a:xfrm>
          <a:prstGeom prst="rect">
            <a:avLst/>
          </a:prstGeom>
          <a:noFill/>
        </p:spPr>
        <p:txBody>
          <a:bodyPr wrap="square" rtlCol="0">
            <a:spAutoFit/>
          </a:bodyPr>
          <a:lstStyle/>
          <a:p>
            <a:r>
              <a:rPr lang="en-US" dirty="0" smtClean="0"/>
              <a:t>Size in square feet</a:t>
            </a:r>
            <a:endParaRPr lang="en-US" dirty="0"/>
          </a:p>
        </p:txBody>
      </p:sp>
      <p:cxnSp>
        <p:nvCxnSpPr>
          <p:cNvPr id="26" name="Straight Connector 25"/>
          <p:cNvCxnSpPr/>
          <p:nvPr/>
        </p:nvCxnSpPr>
        <p:spPr>
          <a:xfrm flipV="1">
            <a:off x="5266267" y="4273323"/>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49334" y="3629857"/>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32401" y="2908051"/>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249334" y="2118307"/>
            <a:ext cx="321733"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21199" y="4147501"/>
            <a:ext cx="643466" cy="369332"/>
          </a:xfrm>
          <a:prstGeom prst="rect">
            <a:avLst/>
          </a:prstGeom>
          <a:noFill/>
        </p:spPr>
        <p:txBody>
          <a:bodyPr wrap="square" rtlCol="0">
            <a:spAutoFit/>
          </a:bodyPr>
          <a:lstStyle/>
          <a:p>
            <a:r>
              <a:rPr lang="en-US" dirty="0" smtClean="0"/>
              <a:t>100</a:t>
            </a:r>
            <a:endParaRPr lang="en-US" dirty="0"/>
          </a:p>
        </p:txBody>
      </p:sp>
      <p:sp>
        <p:nvSpPr>
          <p:cNvPr id="34" name="TextBox 33"/>
          <p:cNvSpPr txBox="1"/>
          <p:nvPr/>
        </p:nvSpPr>
        <p:spPr>
          <a:xfrm>
            <a:off x="4538132" y="3479880"/>
            <a:ext cx="643466" cy="369332"/>
          </a:xfrm>
          <a:prstGeom prst="rect">
            <a:avLst/>
          </a:prstGeom>
          <a:noFill/>
        </p:spPr>
        <p:txBody>
          <a:bodyPr wrap="square" rtlCol="0">
            <a:spAutoFit/>
          </a:bodyPr>
          <a:lstStyle/>
          <a:p>
            <a:r>
              <a:rPr lang="en-US" dirty="0" smtClean="0"/>
              <a:t>200</a:t>
            </a:r>
            <a:endParaRPr lang="en-US" dirty="0"/>
          </a:p>
        </p:txBody>
      </p:sp>
      <p:sp>
        <p:nvSpPr>
          <p:cNvPr id="35" name="TextBox 34"/>
          <p:cNvSpPr txBox="1"/>
          <p:nvPr/>
        </p:nvSpPr>
        <p:spPr>
          <a:xfrm>
            <a:off x="4572000" y="2795317"/>
            <a:ext cx="575731" cy="369332"/>
          </a:xfrm>
          <a:prstGeom prst="rect">
            <a:avLst/>
          </a:prstGeom>
          <a:noFill/>
        </p:spPr>
        <p:txBody>
          <a:bodyPr wrap="square" rtlCol="0">
            <a:spAutoFit/>
          </a:bodyPr>
          <a:lstStyle/>
          <a:p>
            <a:r>
              <a:rPr lang="en-US" dirty="0" smtClean="0"/>
              <a:t>300</a:t>
            </a:r>
            <a:endParaRPr lang="en-US" dirty="0"/>
          </a:p>
        </p:txBody>
      </p:sp>
      <p:sp>
        <p:nvSpPr>
          <p:cNvPr id="36" name="TextBox 35"/>
          <p:cNvSpPr txBox="1"/>
          <p:nvPr/>
        </p:nvSpPr>
        <p:spPr>
          <a:xfrm>
            <a:off x="4572001" y="1941043"/>
            <a:ext cx="558798" cy="369332"/>
          </a:xfrm>
          <a:prstGeom prst="rect">
            <a:avLst/>
          </a:prstGeom>
          <a:noFill/>
        </p:spPr>
        <p:txBody>
          <a:bodyPr wrap="square" rtlCol="0">
            <a:spAutoFit/>
          </a:bodyPr>
          <a:lstStyle/>
          <a:p>
            <a:r>
              <a:rPr lang="en-US" dirty="0" smtClean="0"/>
              <a:t>400</a:t>
            </a:r>
            <a:endParaRPr lang="en-US" dirty="0"/>
          </a:p>
        </p:txBody>
      </p:sp>
      <p:sp>
        <p:nvSpPr>
          <p:cNvPr id="37" name="TextBox 36"/>
          <p:cNvSpPr txBox="1"/>
          <p:nvPr/>
        </p:nvSpPr>
        <p:spPr>
          <a:xfrm>
            <a:off x="2523067" y="3228938"/>
            <a:ext cx="2125133" cy="369332"/>
          </a:xfrm>
          <a:prstGeom prst="rect">
            <a:avLst/>
          </a:prstGeom>
          <a:noFill/>
        </p:spPr>
        <p:txBody>
          <a:bodyPr wrap="square" rtlCol="0">
            <a:spAutoFit/>
          </a:bodyPr>
          <a:lstStyle/>
          <a:p>
            <a:r>
              <a:rPr lang="en-US" dirty="0" smtClean="0"/>
              <a:t>Price ($) in 1000’s</a:t>
            </a:r>
            <a:endParaRPr lang="en-US" dirty="0"/>
          </a:p>
        </p:txBody>
      </p:sp>
      <p:sp>
        <p:nvSpPr>
          <p:cNvPr id="38" name="Multiply 37"/>
          <p:cNvSpPr/>
          <p:nvPr/>
        </p:nvSpPr>
        <p:spPr>
          <a:xfrm>
            <a:off x="5850468" y="3672758"/>
            <a:ext cx="364064" cy="3529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p:nvPr/>
        </p:nvSpPr>
        <p:spPr>
          <a:xfrm>
            <a:off x="6189134" y="3302000"/>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p:nvPr/>
        </p:nvSpPr>
        <p:spPr>
          <a:xfrm>
            <a:off x="8280398" y="2490607"/>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7755465" y="260791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7222068" y="257347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6519332" y="310177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flipV="1">
            <a:off x="6989235" y="2979635"/>
            <a:ext cx="465665" cy="3048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p:cNvSpPr/>
          <p:nvPr/>
        </p:nvSpPr>
        <p:spPr>
          <a:xfrm>
            <a:off x="8716428" y="234618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9457261" y="2313438"/>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519332" y="4775200"/>
            <a:ext cx="0" cy="575733"/>
          </a:xfrm>
          <a:prstGeom prst="line">
            <a:avLst/>
          </a:prstGeom>
        </p:spPr>
        <p:style>
          <a:lnRef idx="1">
            <a:schemeClr val="accent4"/>
          </a:lnRef>
          <a:fillRef idx="0">
            <a:schemeClr val="accent4"/>
          </a:fillRef>
          <a:effectRef idx="0">
            <a:schemeClr val="accent4"/>
          </a:effectRef>
          <a:fontRef idx="minor">
            <a:schemeClr val="tx1"/>
          </a:fontRef>
        </p:style>
      </p:cxnSp>
      <p:sp>
        <p:nvSpPr>
          <p:cNvPr id="47" name="TextBox 46"/>
          <p:cNvSpPr txBox="1"/>
          <p:nvPr/>
        </p:nvSpPr>
        <p:spPr>
          <a:xfrm>
            <a:off x="6222999" y="4332167"/>
            <a:ext cx="728134" cy="369332"/>
          </a:xfrm>
          <a:prstGeom prst="rect">
            <a:avLst/>
          </a:prstGeom>
          <a:noFill/>
        </p:spPr>
        <p:txBody>
          <a:bodyPr wrap="square" rtlCol="0">
            <a:spAutoFit/>
          </a:bodyPr>
          <a:lstStyle/>
          <a:p>
            <a:r>
              <a:rPr lang="en-US" smtClean="0"/>
              <a:t>7500</a:t>
            </a:r>
            <a:endParaRPr lang="en-US" dirty="0"/>
          </a:p>
        </p:txBody>
      </p:sp>
      <p:sp>
        <p:nvSpPr>
          <p:cNvPr id="48" name="TextBox 47"/>
          <p:cNvSpPr txBox="1"/>
          <p:nvPr/>
        </p:nvSpPr>
        <p:spPr>
          <a:xfrm>
            <a:off x="516466" y="3773801"/>
            <a:ext cx="3132663" cy="1200329"/>
          </a:xfrm>
          <a:prstGeom prst="rect">
            <a:avLst/>
          </a:prstGeom>
          <a:noFill/>
        </p:spPr>
        <p:txBody>
          <a:bodyPr wrap="square" rtlCol="0">
            <a:spAutoFit/>
          </a:bodyPr>
          <a:lstStyle/>
          <a:p>
            <a:pPr marL="285750" indent="-285750">
              <a:buFontTx/>
              <a:buChar char="-"/>
            </a:pPr>
            <a:r>
              <a:rPr lang="en-US" dirty="0" smtClean="0"/>
              <a:t>Rights answers given</a:t>
            </a:r>
          </a:p>
          <a:p>
            <a:pPr marL="285750" indent="-285750">
              <a:buFontTx/>
              <a:buChar char="-"/>
            </a:pPr>
            <a:r>
              <a:rPr lang="en-US" dirty="0" smtClean="0"/>
              <a:t>Regression - Predict continuous values output(price)</a:t>
            </a:r>
            <a:endParaRPr lang="en-US" dirty="0"/>
          </a:p>
        </p:txBody>
      </p:sp>
      <p:cxnSp>
        <p:nvCxnSpPr>
          <p:cNvPr id="11" name="Straight Connector 10"/>
          <p:cNvCxnSpPr/>
          <p:nvPr/>
        </p:nvCxnSpPr>
        <p:spPr>
          <a:xfrm flipV="1">
            <a:off x="5588000" y="2118307"/>
            <a:ext cx="4504267" cy="19073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706534" y="2415179"/>
            <a:ext cx="5082025" cy="1699355"/>
          </a:xfrm>
          <a:custGeom>
            <a:avLst/>
            <a:gdLst>
              <a:gd name="connsiteX0" fmla="*/ 0 w 4895759"/>
              <a:gd name="connsiteY0" fmla="*/ 1953621 h 1953621"/>
              <a:gd name="connsiteX1" fmla="*/ 1828800 w 4895759"/>
              <a:gd name="connsiteY1" fmla="*/ 158688 h 1953621"/>
              <a:gd name="connsiteX2" fmla="*/ 4013200 w 4895759"/>
              <a:gd name="connsiteY2" fmla="*/ 74021 h 1953621"/>
              <a:gd name="connsiteX3" fmla="*/ 4826000 w 4895759"/>
              <a:gd name="connsiteY3" fmla="*/ 23221 h 1953621"/>
              <a:gd name="connsiteX4" fmla="*/ 4859867 w 4895759"/>
              <a:gd name="connsiteY4" fmla="*/ 74021 h 1953621"/>
              <a:gd name="connsiteX5" fmla="*/ 4893733 w 4895759"/>
              <a:gd name="connsiteY5" fmla="*/ 40154 h 195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759" h="1953621">
                <a:moveTo>
                  <a:pt x="0" y="1953621"/>
                </a:moveTo>
                <a:cubicBezTo>
                  <a:pt x="579966" y="1212788"/>
                  <a:pt x="1159933" y="471955"/>
                  <a:pt x="1828800" y="158688"/>
                </a:cubicBezTo>
                <a:cubicBezTo>
                  <a:pt x="2497667" y="-154579"/>
                  <a:pt x="3513667" y="96599"/>
                  <a:pt x="4013200" y="74021"/>
                </a:cubicBezTo>
                <a:cubicBezTo>
                  <a:pt x="4512733" y="51443"/>
                  <a:pt x="4684889" y="23221"/>
                  <a:pt x="4826000" y="23221"/>
                </a:cubicBezTo>
                <a:cubicBezTo>
                  <a:pt x="4967111" y="23221"/>
                  <a:pt x="4848578" y="71199"/>
                  <a:pt x="4859867" y="74021"/>
                </a:cubicBezTo>
                <a:cubicBezTo>
                  <a:pt x="4871156" y="76843"/>
                  <a:pt x="4893733" y="40154"/>
                  <a:pt x="4893733" y="40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294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Classification Problem</a:t>
            </a:r>
            <a:endParaRPr lang="en-US" sz="2400" dirty="0">
              <a:solidFill>
                <a:srgbClr val="177B57"/>
              </a:solidFill>
              <a:latin typeface="Arial" panose="020B0604020202020204" pitchFamily="34" charset="0"/>
            </a:endParaRPr>
          </a:p>
        </p:txBody>
      </p:sp>
      <p:cxnSp>
        <p:nvCxnSpPr>
          <p:cNvPr id="7" name="Straight Arrow Connector 6"/>
          <p:cNvCxnSpPr/>
          <p:nvPr/>
        </p:nvCxnSpPr>
        <p:spPr>
          <a:xfrm flipV="1">
            <a:off x="838200" y="1608667"/>
            <a:ext cx="0" cy="298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38200" y="4555067"/>
            <a:ext cx="3733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223000" y="1574801"/>
            <a:ext cx="0" cy="298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3000" y="4504267"/>
            <a:ext cx="3733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64833" y="4834607"/>
            <a:ext cx="880533" cy="369332"/>
          </a:xfrm>
          <a:prstGeom prst="rect">
            <a:avLst/>
          </a:prstGeom>
          <a:noFill/>
        </p:spPr>
        <p:txBody>
          <a:bodyPr wrap="square" rtlCol="0">
            <a:spAutoFit/>
          </a:bodyPr>
          <a:lstStyle/>
          <a:p>
            <a:r>
              <a:rPr lang="en-US" dirty="0" smtClean="0"/>
              <a:t>x1</a:t>
            </a:r>
            <a:endParaRPr lang="en-US" dirty="0"/>
          </a:p>
        </p:txBody>
      </p:sp>
      <p:sp>
        <p:nvSpPr>
          <p:cNvPr id="13" name="TextBox 12"/>
          <p:cNvSpPr txBox="1"/>
          <p:nvPr/>
        </p:nvSpPr>
        <p:spPr>
          <a:xfrm>
            <a:off x="304800" y="2794000"/>
            <a:ext cx="401072" cy="369332"/>
          </a:xfrm>
          <a:prstGeom prst="rect">
            <a:avLst/>
          </a:prstGeom>
          <a:noFill/>
        </p:spPr>
        <p:txBody>
          <a:bodyPr wrap="none" rtlCol="0">
            <a:spAutoFit/>
          </a:bodyPr>
          <a:lstStyle/>
          <a:p>
            <a:r>
              <a:rPr lang="en-US" dirty="0" smtClean="0"/>
              <a:t>x2</a:t>
            </a:r>
            <a:endParaRPr lang="en-US" dirty="0"/>
          </a:p>
        </p:txBody>
      </p:sp>
      <p:sp>
        <p:nvSpPr>
          <p:cNvPr id="15" name="TextBox 14"/>
          <p:cNvSpPr txBox="1"/>
          <p:nvPr/>
        </p:nvSpPr>
        <p:spPr>
          <a:xfrm>
            <a:off x="5689599" y="2695602"/>
            <a:ext cx="401072" cy="369332"/>
          </a:xfrm>
          <a:prstGeom prst="rect">
            <a:avLst/>
          </a:prstGeom>
          <a:noFill/>
        </p:spPr>
        <p:txBody>
          <a:bodyPr wrap="none" rtlCol="0">
            <a:spAutoFit/>
          </a:bodyPr>
          <a:lstStyle/>
          <a:p>
            <a:r>
              <a:rPr lang="en-US" dirty="0" smtClean="0"/>
              <a:t>x2</a:t>
            </a:r>
            <a:endParaRPr lang="en-US" dirty="0"/>
          </a:p>
        </p:txBody>
      </p:sp>
      <p:sp>
        <p:nvSpPr>
          <p:cNvPr id="16" name="TextBox 15"/>
          <p:cNvSpPr txBox="1"/>
          <p:nvPr/>
        </p:nvSpPr>
        <p:spPr>
          <a:xfrm>
            <a:off x="7463366" y="4675341"/>
            <a:ext cx="880533" cy="369332"/>
          </a:xfrm>
          <a:prstGeom prst="rect">
            <a:avLst/>
          </a:prstGeom>
          <a:noFill/>
        </p:spPr>
        <p:txBody>
          <a:bodyPr wrap="square" rtlCol="0">
            <a:spAutoFit/>
          </a:bodyPr>
          <a:lstStyle/>
          <a:p>
            <a:r>
              <a:rPr lang="en-US" dirty="0" smtClean="0"/>
              <a:t>x1</a:t>
            </a:r>
            <a:endParaRPr lang="en-US" dirty="0"/>
          </a:p>
        </p:txBody>
      </p:sp>
      <p:sp>
        <p:nvSpPr>
          <p:cNvPr id="14" name="Oval 13"/>
          <p:cNvSpPr/>
          <p:nvPr/>
        </p:nvSpPr>
        <p:spPr>
          <a:xfrm>
            <a:off x="1440429" y="3555654"/>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89201" y="3268133"/>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78566" y="3721171"/>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flipV="1">
            <a:off x="1842595" y="3208240"/>
            <a:ext cx="372533" cy="22013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p:cNvSpPr/>
          <p:nvPr/>
        </p:nvSpPr>
        <p:spPr>
          <a:xfrm>
            <a:off x="3393563" y="2534191"/>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a:off x="3339078" y="1958465"/>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p:cNvSpPr/>
          <p:nvPr/>
        </p:nvSpPr>
        <p:spPr>
          <a:xfrm>
            <a:off x="4062394" y="2260114"/>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41067" y="1608667"/>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267609" y="1608667"/>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52275" y="2184393"/>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013119" y="2030994"/>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94660" y="1292256"/>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20465" y="3618328"/>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947061" y="3701673"/>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388261" y="3229245"/>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01396" y="3180475"/>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p:cNvSpPr/>
          <p:nvPr/>
        </p:nvSpPr>
        <p:spPr>
          <a:xfrm>
            <a:off x="9447193" y="1806506"/>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p:cNvSpPr/>
          <p:nvPr/>
        </p:nvSpPr>
        <p:spPr>
          <a:xfrm>
            <a:off x="3778072" y="1584049"/>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p:cNvSpPr/>
          <p:nvPr/>
        </p:nvSpPr>
        <p:spPr>
          <a:xfrm>
            <a:off x="9673391" y="2246626"/>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p:cNvSpPr/>
          <p:nvPr/>
        </p:nvSpPr>
        <p:spPr>
          <a:xfrm>
            <a:off x="8891461" y="2188262"/>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p:cNvSpPr/>
          <p:nvPr/>
        </p:nvSpPr>
        <p:spPr>
          <a:xfrm>
            <a:off x="8942773" y="1675429"/>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p:cNvSpPr/>
          <p:nvPr/>
        </p:nvSpPr>
        <p:spPr>
          <a:xfrm>
            <a:off x="9261949" y="2399697"/>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930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Unsupervised Learning</a:t>
            </a:r>
            <a:endParaRPr lang="en-US" sz="2400" dirty="0">
              <a:solidFill>
                <a:srgbClr val="177B57"/>
              </a:solidFill>
              <a:latin typeface="Arial" panose="020B0604020202020204" pitchFamily="34" charset="0"/>
            </a:endParaRPr>
          </a:p>
        </p:txBody>
      </p:sp>
      <p:sp>
        <p:nvSpPr>
          <p:cNvPr id="3" name="Rectangle 2"/>
          <p:cNvSpPr/>
          <p:nvPr/>
        </p:nvSpPr>
        <p:spPr>
          <a:xfrm>
            <a:off x="838200" y="1271926"/>
            <a:ext cx="10024534" cy="369332"/>
          </a:xfrm>
          <a:prstGeom prst="rect">
            <a:avLst/>
          </a:prstGeom>
        </p:spPr>
        <p:txBody>
          <a:bodyPr wrap="square">
            <a:spAutoFit/>
          </a:bodyPr>
          <a:lstStyle/>
          <a:p>
            <a:r>
              <a:rPr lang="en-US" dirty="0" smtClean="0"/>
              <a:t>Given the data give me some description of data </a:t>
            </a:r>
            <a:r>
              <a:rPr lang="mr-IN" dirty="0" smtClean="0"/>
              <a:t>–</a:t>
            </a:r>
            <a:r>
              <a:rPr lang="en-US" dirty="0" smtClean="0"/>
              <a:t> Structure the data</a:t>
            </a:r>
            <a:endParaRPr lang="en-US" dirty="0"/>
          </a:p>
        </p:txBody>
      </p:sp>
      <p:sp>
        <p:nvSpPr>
          <p:cNvPr id="2" name="Rectangle 1"/>
          <p:cNvSpPr/>
          <p:nvPr/>
        </p:nvSpPr>
        <p:spPr>
          <a:xfrm>
            <a:off x="2641600" y="2368602"/>
            <a:ext cx="6096000" cy="646331"/>
          </a:xfrm>
          <a:prstGeom prst="rect">
            <a:avLst/>
          </a:prstGeom>
        </p:spPr>
        <p:txBody>
          <a:bodyPr>
            <a:spAutoFit/>
          </a:bodyPr>
          <a:lstStyle/>
          <a:p>
            <a:r>
              <a:rPr lang="en-US" dirty="0">
                <a:solidFill>
                  <a:srgbClr val="333333"/>
                </a:solidFill>
                <a:latin typeface="Arial" charset="0"/>
                <a:ea typeface="Arial" charset="0"/>
                <a:cs typeface="Arial" charset="0"/>
              </a:rPr>
              <a:t/>
            </a:r>
            <a:br>
              <a:rPr lang="en-US" dirty="0">
                <a:solidFill>
                  <a:srgbClr val="333333"/>
                </a:solidFill>
                <a:latin typeface="Arial" charset="0"/>
                <a:ea typeface="Arial" charset="0"/>
                <a:cs typeface="Arial" charset="0"/>
              </a:rPr>
            </a:br>
            <a:endParaRPr lang="en-US" b="0" i="0" dirty="0">
              <a:solidFill>
                <a:srgbClr val="333333"/>
              </a:solidFill>
              <a:effectLst/>
              <a:latin typeface="Arial" charset="0"/>
              <a:ea typeface="Arial" charset="0"/>
              <a:cs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2133" y="1999270"/>
            <a:ext cx="6502400" cy="3467100"/>
          </a:xfrm>
          <a:prstGeom prst="rect">
            <a:avLst/>
          </a:prstGeom>
        </p:spPr>
      </p:pic>
    </p:spTree>
    <p:extLst>
      <p:ext uri="{BB962C8B-B14F-4D97-AF65-F5344CB8AC3E}">
        <p14:creationId xmlns:p14="http://schemas.microsoft.com/office/powerpoint/2010/main" val="2053733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Exercise</a:t>
            </a:r>
            <a:endParaRPr lang="en-US" sz="2400" dirty="0">
              <a:solidFill>
                <a:srgbClr val="177B57"/>
              </a:solidFill>
              <a:latin typeface="Arial" panose="020B0604020202020204" pitchFamily="34" charset="0"/>
            </a:endParaRPr>
          </a:p>
        </p:txBody>
      </p:sp>
      <p:sp>
        <p:nvSpPr>
          <p:cNvPr id="2" name="TextBox 1"/>
          <p:cNvSpPr txBox="1"/>
          <p:nvPr/>
        </p:nvSpPr>
        <p:spPr>
          <a:xfrm>
            <a:off x="1467556" y="1538110"/>
            <a:ext cx="9383888" cy="3693319"/>
          </a:xfrm>
          <a:prstGeom prst="rect">
            <a:avLst/>
          </a:prstGeom>
          <a:noFill/>
        </p:spPr>
        <p:txBody>
          <a:bodyPr wrap="square" rtlCol="0">
            <a:spAutoFit/>
          </a:bodyPr>
          <a:lstStyle/>
          <a:p>
            <a:pPr marL="342900" indent="-342900">
              <a:buAutoNum type="arabicPeriod"/>
            </a:pPr>
            <a:r>
              <a:rPr lang="en-US" dirty="0" smtClean="0"/>
              <a:t>Suppose you have to predict whether sun will rise today, based on the trend that you know of for the past 2 months based on certain parameters. What kind of problem it is?</a:t>
            </a:r>
          </a:p>
          <a:p>
            <a:pPr lvl="2"/>
            <a:r>
              <a:rPr lang="en-US" dirty="0" smtClean="0"/>
              <a:t>Classification/Regression?</a:t>
            </a:r>
          </a:p>
          <a:p>
            <a:pPr marL="1257300" lvl="2" indent="-342900">
              <a:buFont typeface="+mj-lt"/>
              <a:buAutoNum type="arabicPeriod"/>
            </a:pPr>
            <a:endParaRPr lang="en-US" dirty="0"/>
          </a:p>
          <a:p>
            <a:pPr marL="342900" indent="-342900">
              <a:buFont typeface="+mj-lt"/>
              <a:buAutoNum type="arabicPeriod"/>
            </a:pPr>
            <a:r>
              <a:rPr lang="en-US" dirty="0" smtClean="0"/>
              <a:t>Suppose you have patient history based on age, race and other parameters it is known whether the a tumor was cancerous or benign. Given a patient with a tumor predict whether he/she has cancer or not</a:t>
            </a:r>
          </a:p>
          <a:p>
            <a:pPr marL="342900" indent="-342900">
              <a:buAutoNum type="arabicPeriod"/>
            </a:pPr>
            <a:endParaRPr lang="en-US" dirty="0"/>
          </a:p>
          <a:p>
            <a:pPr marL="342900" indent="-342900" algn="just">
              <a:buFont typeface="+mj-lt"/>
              <a:buAutoNum type="arabicPeriod"/>
            </a:pPr>
            <a:r>
              <a:rPr lang="en-US" dirty="0" smtClean="0"/>
              <a:t>Suppose </a:t>
            </a:r>
            <a:r>
              <a:rPr lang="en-US" dirty="0"/>
              <a:t>you are working on stock market prediction, and </a:t>
            </a:r>
            <a:r>
              <a:rPr lang="en-US" dirty="0" smtClean="0"/>
              <a:t>you would </a:t>
            </a:r>
            <a:r>
              <a:rPr lang="en-US" dirty="0"/>
              <a:t>like to predict the price of a particular stock </a:t>
            </a:r>
            <a:r>
              <a:rPr lang="en-US" dirty="0" smtClean="0"/>
              <a:t>tomorrow (</a:t>
            </a:r>
            <a:r>
              <a:rPr lang="en-US" dirty="0"/>
              <a:t>measured in dollars). You want to use a learning algorithm for </a:t>
            </a:r>
            <a:r>
              <a:rPr lang="en-US" dirty="0" smtClean="0"/>
              <a:t>this. Would </a:t>
            </a:r>
            <a:r>
              <a:rPr lang="en-US" dirty="0"/>
              <a:t>you treat this as a classification or a regression problem?</a:t>
            </a:r>
            <a:endParaRPr lang="en-US" dirty="0" smtClean="0"/>
          </a:p>
          <a:p>
            <a:pPr lvl="2"/>
            <a:endParaRPr lang="en-US" dirty="0"/>
          </a:p>
          <a:p>
            <a:pPr lvl="2"/>
            <a:endParaRPr lang="en-US" dirty="0"/>
          </a:p>
        </p:txBody>
      </p:sp>
    </p:spTree>
    <p:extLst>
      <p:ext uri="{BB962C8B-B14F-4D97-AF65-F5344CB8AC3E}">
        <p14:creationId xmlns:p14="http://schemas.microsoft.com/office/powerpoint/2010/main" val="2064656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Generalization</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369332"/>
          </a:xfrm>
          <a:prstGeom prst="rect">
            <a:avLst/>
          </a:prstGeom>
        </p:spPr>
        <p:txBody>
          <a:bodyPr wrap="square">
            <a:spAutoFit/>
          </a:bodyPr>
          <a:lstStyle/>
          <a:p>
            <a:r>
              <a:rPr lang="en-US" dirty="0" smtClean="0">
                <a:solidFill>
                  <a:srgbClr val="222222"/>
                </a:solidFill>
                <a:latin typeface="arial" charset="0"/>
              </a:rPr>
              <a:t>The whole point of machine learning is generalization.</a:t>
            </a:r>
            <a:endParaRPr lang="en-US" dirty="0"/>
          </a:p>
        </p:txBody>
      </p:sp>
      <p:sp>
        <p:nvSpPr>
          <p:cNvPr id="2" name="Rectangle 1"/>
          <p:cNvSpPr/>
          <p:nvPr/>
        </p:nvSpPr>
        <p:spPr>
          <a:xfrm>
            <a:off x="2641600" y="2368602"/>
            <a:ext cx="6096000" cy="1754326"/>
          </a:xfrm>
          <a:prstGeom prst="rect">
            <a:avLst/>
          </a:prstGeom>
        </p:spPr>
        <p:txBody>
          <a:bodyPr>
            <a:spAutoFit/>
          </a:bodyPr>
          <a:lstStyle/>
          <a:p>
            <a:r>
              <a:rPr lang="en-US" dirty="0">
                <a:solidFill>
                  <a:srgbClr val="333333"/>
                </a:solidFill>
                <a:latin typeface="Arial" charset="0"/>
                <a:ea typeface="Arial" charset="0"/>
                <a:cs typeface="Arial" charset="0"/>
              </a:rPr>
              <a:t>Generalization usually refers to a ML model's ability to perform well on new unseen data rather than just the data that it was trained on.  It is strongly related to the concept of overfitting.  If your model </a:t>
            </a:r>
            <a:r>
              <a:rPr lang="en-US">
                <a:solidFill>
                  <a:srgbClr val="333333"/>
                </a:solidFill>
                <a:latin typeface="Arial" charset="0"/>
                <a:ea typeface="Arial" charset="0"/>
                <a:cs typeface="Arial" charset="0"/>
              </a:rPr>
              <a:t>is </a:t>
            </a:r>
            <a:r>
              <a:rPr lang="en-US" smtClean="0">
                <a:solidFill>
                  <a:srgbClr val="333333"/>
                </a:solidFill>
                <a:latin typeface="Arial" charset="0"/>
                <a:ea typeface="Arial" charset="0"/>
                <a:cs typeface="Arial" charset="0"/>
              </a:rPr>
              <a:t>over fitted </a:t>
            </a:r>
            <a:r>
              <a:rPr lang="en-US" dirty="0">
                <a:solidFill>
                  <a:srgbClr val="333333"/>
                </a:solidFill>
                <a:latin typeface="Arial" charset="0"/>
                <a:ea typeface="Arial" charset="0"/>
                <a:cs typeface="Arial" charset="0"/>
              </a:rPr>
              <a:t>then it will not generalize well.</a:t>
            </a:r>
            <a:br>
              <a:rPr lang="en-US" dirty="0">
                <a:solidFill>
                  <a:srgbClr val="333333"/>
                </a:solidFill>
                <a:latin typeface="Arial" charset="0"/>
                <a:ea typeface="Arial" charset="0"/>
                <a:cs typeface="Arial" charset="0"/>
              </a:rPr>
            </a:br>
            <a:endParaRPr lang="en-US" b="0" i="0" dirty="0">
              <a:solidFill>
                <a:srgbClr val="333333"/>
              </a:solidFill>
              <a:effectLst/>
              <a:latin typeface="Arial" charset="0"/>
              <a:ea typeface="Arial" charset="0"/>
              <a:cs typeface="Arial" charset="0"/>
            </a:endParaRPr>
          </a:p>
        </p:txBody>
      </p:sp>
    </p:spTree>
    <p:extLst>
      <p:ext uri="{BB962C8B-B14F-4D97-AF65-F5344CB8AC3E}">
        <p14:creationId xmlns:p14="http://schemas.microsoft.com/office/powerpoint/2010/main" val="576238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Generalization</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369332"/>
          </a:xfrm>
          <a:prstGeom prst="rect">
            <a:avLst/>
          </a:prstGeom>
        </p:spPr>
        <p:txBody>
          <a:bodyPr wrap="square">
            <a:spAutoFit/>
          </a:bodyPr>
          <a:lstStyle/>
          <a:p>
            <a:endParaRPr lang="en-US" dirty="0"/>
          </a:p>
        </p:txBody>
      </p:sp>
      <p:pic>
        <p:nvPicPr>
          <p:cNvPr id="7" name="Picture 6"/>
          <p:cNvPicPr>
            <a:picLocks noChangeAspect="1"/>
          </p:cNvPicPr>
          <p:nvPr/>
        </p:nvPicPr>
        <p:blipFill>
          <a:blip r:embed="rId4"/>
          <a:stretch>
            <a:fillRect/>
          </a:stretch>
        </p:blipFill>
        <p:spPr>
          <a:xfrm>
            <a:off x="3911600" y="365125"/>
            <a:ext cx="6585832" cy="5255133"/>
          </a:xfrm>
          <a:prstGeom prst="rect">
            <a:avLst/>
          </a:prstGeom>
        </p:spPr>
      </p:pic>
    </p:spTree>
    <p:extLst>
      <p:ext uri="{BB962C8B-B14F-4D97-AF65-F5344CB8AC3E}">
        <p14:creationId xmlns:p14="http://schemas.microsoft.com/office/powerpoint/2010/main" val="1841020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9133" cy="707319"/>
          </a:xfrm>
        </p:spPr>
        <p:txBody>
          <a:bodyPr>
            <a:normAutofit/>
          </a:bodyPr>
          <a:lstStyle/>
          <a:p>
            <a:r>
              <a:rPr lang="en-US" sz="2400" dirty="0" smtClean="0">
                <a:solidFill>
                  <a:srgbClr val="177B57"/>
                </a:solidFill>
                <a:latin typeface="Arial" panose="020B0604020202020204" pitchFamily="34" charset="0"/>
              </a:rPr>
              <a:t>Inductive Bias</a:t>
            </a:r>
            <a:endParaRPr lang="en-US" sz="2400" dirty="0"/>
          </a:p>
        </p:txBody>
      </p:sp>
      <p:sp>
        <p:nvSpPr>
          <p:cNvPr id="3" name="Content Placeholder 2"/>
          <p:cNvSpPr>
            <a:spLocks noGrp="1"/>
          </p:cNvSpPr>
          <p:nvPr>
            <p:ph idx="1"/>
          </p:nvPr>
        </p:nvSpPr>
        <p:spPr>
          <a:xfrm>
            <a:off x="838200" y="1275292"/>
            <a:ext cx="9815689" cy="2760486"/>
          </a:xfrm>
        </p:spPr>
        <p:txBody>
          <a:bodyPr/>
          <a:lstStyle/>
          <a:p>
            <a:r>
              <a:rPr lang="en-US" dirty="0" smtClean="0"/>
              <a:t>The theoretical assumption that must be added to transform the algorithm's outputs into logical deductions.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99" y="2211677"/>
            <a:ext cx="2943225" cy="2867758"/>
          </a:xfrm>
          <a:prstGeom prst="rect">
            <a:avLst/>
          </a:prstGeom>
        </p:spPr>
      </p:pic>
    </p:spTree>
    <p:extLst>
      <p:ext uri="{BB962C8B-B14F-4D97-AF65-F5344CB8AC3E}">
        <p14:creationId xmlns:p14="http://schemas.microsoft.com/office/powerpoint/2010/main" val="49726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Agenda</a:t>
            </a:r>
            <a:endParaRPr lang="en-US" sz="2400" b="1" dirty="0">
              <a:latin typeface="+mn-lt"/>
            </a:endParaRPr>
          </a:p>
        </p:txBody>
      </p:sp>
      <p:sp>
        <p:nvSpPr>
          <p:cNvPr id="3" name="Content Placeholder 2"/>
          <p:cNvSpPr>
            <a:spLocks noGrp="1"/>
          </p:cNvSpPr>
          <p:nvPr>
            <p:ph idx="1"/>
          </p:nvPr>
        </p:nvSpPr>
        <p:spPr>
          <a:xfrm>
            <a:off x="838200" y="1247070"/>
            <a:ext cx="10515600" cy="4351338"/>
          </a:xfrm>
        </p:spPr>
        <p:txBody>
          <a:bodyPr/>
          <a:lstStyle/>
          <a:p>
            <a:r>
              <a:rPr lang="en-US" dirty="0" smtClean="0"/>
              <a:t>What is AI?</a:t>
            </a:r>
          </a:p>
          <a:p>
            <a:r>
              <a:rPr lang="en-US" dirty="0" smtClean="0"/>
              <a:t>What is machine learning?</a:t>
            </a:r>
          </a:p>
          <a:p>
            <a:r>
              <a:rPr lang="en-US" dirty="0" smtClean="0"/>
              <a:t>What are the different types of machine learning?</a:t>
            </a:r>
          </a:p>
          <a:p>
            <a:r>
              <a:rPr lang="en-US" dirty="0" smtClean="0"/>
              <a:t>What is </a:t>
            </a:r>
            <a:r>
              <a:rPr lang="en-US" dirty="0"/>
              <a:t>generalization </a:t>
            </a:r>
            <a:r>
              <a:rPr lang="en-US" dirty="0" smtClean="0"/>
              <a:t>,over-fitting </a:t>
            </a:r>
            <a:r>
              <a:rPr lang="en-US" dirty="0" smtClean="0"/>
              <a:t>and under-fitting</a:t>
            </a:r>
            <a:r>
              <a:rPr lang="en-US" dirty="0" smtClean="0"/>
              <a:t>?</a:t>
            </a:r>
          </a:p>
          <a:p>
            <a:r>
              <a:rPr lang="en-US" dirty="0" smtClean="0"/>
              <a:t>What is?</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Tree>
    <p:extLst>
      <p:ext uri="{BB962C8B-B14F-4D97-AF65-F5344CB8AC3E}">
        <p14:creationId xmlns:p14="http://schemas.microsoft.com/office/powerpoint/2010/main" val="396899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9133" cy="707319"/>
          </a:xfrm>
        </p:spPr>
        <p:txBody>
          <a:bodyPr>
            <a:normAutofit/>
          </a:bodyPr>
          <a:lstStyle/>
          <a:p>
            <a:r>
              <a:rPr lang="en-US" sz="2400" dirty="0" smtClean="0">
                <a:solidFill>
                  <a:srgbClr val="177B57"/>
                </a:solidFill>
                <a:latin typeface="Arial" panose="020B0604020202020204" pitchFamily="34" charset="0"/>
              </a:rPr>
              <a:t>Instance vs model based learning</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8" y="903287"/>
            <a:ext cx="6243019" cy="462597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6" name="TextBox 5"/>
          <p:cNvSpPr txBox="1"/>
          <p:nvPr/>
        </p:nvSpPr>
        <p:spPr>
          <a:xfrm>
            <a:off x="7240688" y="903287"/>
            <a:ext cx="4632226" cy="2308324"/>
          </a:xfrm>
          <a:prstGeom prst="rect">
            <a:avLst/>
          </a:prstGeom>
          <a:noFill/>
        </p:spPr>
        <p:txBody>
          <a:bodyPr wrap="square" rtlCol="0">
            <a:spAutoFit/>
          </a:bodyPr>
          <a:lstStyle/>
          <a:p>
            <a:r>
              <a:rPr lang="en-US" dirty="0"/>
              <a:t>In </a:t>
            </a:r>
            <a:r>
              <a:rPr lang="en-US" dirty="0">
                <a:hlinkClick r:id="rId4" tooltip="Machine learning"/>
              </a:rPr>
              <a:t>machine learning</a:t>
            </a:r>
            <a:r>
              <a:rPr lang="en-US" dirty="0"/>
              <a:t>, </a:t>
            </a:r>
            <a:r>
              <a:rPr lang="en-US" b="1" dirty="0"/>
              <a:t>instance-based learning</a:t>
            </a:r>
            <a:r>
              <a:rPr lang="en-US" dirty="0"/>
              <a:t> (sometimes called </a:t>
            </a:r>
            <a:r>
              <a:rPr lang="en-US" b="1" dirty="0"/>
              <a:t>memory-based learning</a:t>
            </a:r>
            <a:r>
              <a:rPr lang="en-US" baseline="30000" dirty="0">
                <a:hlinkClick r:id="rId5"/>
              </a:rPr>
              <a:t>[1]</a:t>
            </a:r>
            <a:r>
              <a:rPr lang="en-US" dirty="0"/>
              <a:t>) is a family of learning algorithms that, instead of performing explicit generalization, compares new problem instances with instances seen in training, which have been stored in memory</a:t>
            </a:r>
            <a:r>
              <a:rPr lang="en-US" dirty="0" smtClean="0"/>
              <a:t>. </a:t>
            </a:r>
            <a:r>
              <a:rPr lang="mr-IN" dirty="0" smtClean="0"/>
              <a:t>–</a:t>
            </a:r>
            <a:r>
              <a:rPr lang="en-US" dirty="0" smtClean="0"/>
              <a:t> Source Wikipedia</a:t>
            </a:r>
            <a:endParaRPr lang="en-US" dirty="0"/>
          </a:p>
        </p:txBody>
      </p:sp>
    </p:spTree>
    <p:extLst>
      <p:ext uri="{BB962C8B-B14F-4D97-AF65-F5344CB8AC3E}">
        <p14:creationId xmlns:p14="http://schemas.microsoft.com/office/powerpoint/2010/main" val="1100695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9133" cy="707319"/>
          </a:xfrm>
        </p:spPr>
        <p:txBody>
          <a:bodyPr>
            <a:normAutofit/>
          </a:bodyPr>
          <a:lstStyle/>
          <a:p>
            <a:r>
              <a:rPr lang="en-US" sz="2400" dirty="0" smtClean="0">
                <a:solidFill>
                  <a:srgbClr val="177B57"/>
                </a:solidFill>
                <a:latin typeface="Arial" panose="020B0604020202020204" pitchFamily="34" charset="0"/>
              </a:rPr>
              <a:t>Main challenges of machine learning</a:t>
            </a:r>
            <a:endParaRPr lang="en-US" sz="2400" dirty="0"/>
          </a:p>
        </p:txBody>
      </p:sp>
      <p:sp>
        <p:nvSpPr>
          <p:cNvPr id="3" name="Content Placeholder 2"/>
          <p:cNvSpPr>
            <a:spLocks noGrp="1"/>
          </p:cNvSpPr>
          <p:nvPr>
            <p:ph idx="1"/>
          </p:nvPr>
        </p:nvSpPr>
        <p:spPr>
          <a:xfrm>
            <a:off x="838200" y="1632480"/>
            <a:ext cx="9815689" cy="2760486"/>
          </a:xfrm>
        </p:spPr>
        <p:txBody>
          <a:bodyPr>
            <a:normAutofit fontScale="92500" lnSpcReduction="10000"/>
          </a:bodyPr>
          <a:lstStyle/>
          <a:p>
            <a:r>
              <a:rPr lang="en-US" dirty="0" smtClean="0"/>
              <a:t>Insufficient quantity of training data</a:t>
            </a:r>
          </a:p>
          <a:p>
            <a:r>
              <a:rPr lang="en-US" dirty="0" smtClean="0"/>
              <a:t>Non-representative training data</a:t>
            </a:r>
          </a:p>
          <a:p>
            <a:r>
              <a:rPr lang="en-US" dirty="0" smtClean="0"/>
              <a:t>Poor quality data</a:t>
            </a:r>
          </a:p>
          <a:p>
            <a:r>
              <a:rPr lang="en-US" dirty="0" smtClean="0"/>
              <a:t>Overfitting</a:t>
            </a:r>
          </a:p>
          <a:p>
            <a:r>
              <a:rPr lang="en-US" dirty="0" smtClean="0"/>
              <a:t>Under fitting</a:t>
            </a:r>
          </a:p>
          <a:p>
            <a:r>
              <a:rPr lang="en-US" dirty="0" smtClean="0"/>
              <a:t>Irrelevant features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258992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9133" cy="707319"/>
          </a:xfrm>
        </p:spPr>
        <p:txBody>
          <a:bodyPr>
            <a:normAutofit/>
          </a:bodyPr>
          <a:lstStyle/>
          <a:p>
            <a:r>
              <a:rPr lang="en-US" sz="2400" dirty="0" smtClean="0">
                <a:solidFill>
                  <a:srgbClr val="177B57"/>
                </a:solidFill>
                <a:latin typeface="Arial" panose="020B0604020202020204" pitchFamily="34" charset="0"/>
              </a:rPr>
              <a:t>Effectiveness of data</a:t>
            </a:r>
            <a:endParaRPr lang="en-US" sz="24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0564" y="474663"/>
            <a:ext cx="5529262" cy="5291198"/>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30239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Applications of Machine learning</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31" y="1087967"/>
            <a:ext cx="10280069" cy="4820822"/>
          </a:xfrm>
          <a:prstGeom prst="rect">
            <a:avLst/>
          </a:prstGeom>
        </p:spPr>
      </p:pic>
    </p:spTree>
    <p:extLst>
      <p:ext uri="{BB962C8B-B14F-4D97-AF65-F5344CB8AC3E}">
        <p14:creationId xmlns:p14="http://schemas.microsoft.com/office/powerpoint/2010/main" val="1141104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752765" y="372533"/>
            <a:ext cx="5317067" cy="461665"/>
          </a:xfrm>
          <a:prstGeom prst="rect">
            <a:avLst/>
          </a:prstGeom>
          <a:noFill/>
        </p:spPr>
        <p:txBody>
          <a:bodyPr wrap="square" rtlCol="0">
            <a:spAutoFit/>
          </a:bodyPr>
          <a:lstStyle/>
          <a:p>
            <a:r>
              <a:rPr lang="en-US" sz="2400" b="1" dirty="0" smtClean="0"/>
              <a:t>Naming few are:</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16" name="TextBox 15"/>
          <p:cNvSpPr txBox="1"/>
          <p:nvPr/>
        </p:nvSpPr>
        <p:spPr>
          <a:xfrm>
            <a:off x="1506299" y="1274465"/>
            <a:ext cx="9127066" cy="3416320"/>
          </a:xfrm>
          <a:prstGeom prst="rect">
            <a:avLst/>
          </a:prstGeom>
          <a:noFill/>
        </p:spPr>
        <p:txBody>
          <a:bodyPr wrap="square" rtlCol="0">
            <a:spAutoFit/>
          </a:bodyPr>
          <a:lstStyle/>
          <a:p>
            <a:pPr marL="342900" indent="-342900">
              <a:buFont typeface="Arial" charset="0"/>
              <a:buChar char="•"/>
            </a:pPr>
            <a:r>
              <a:rPr lang="en-US" sz="2400" dirty="0"/>
              <a:t>S</a:t>
            </a:r>
            <a:r>
              <a:rPr lang="en-US" sz="2400" dirty="0" smtClean="0"/>
              <a:t>peech recognition</a:t>
            </a:r>
          </a:p>
          <a:p>
            <a:pPr marL="342900" indent="-342900">
              <a:buFont typeface="Arial" charset="0"/>
              <a:buChar char="•"/>
            </a:pPr>
            <a:r>
              <a:rPr lang="en-US" sz="2400" dirty="0" smtClean="0"/>
              <a:t>Voice/Face/Finger print recognition</a:t>
            </a:r>
          </a:p>
          <a:p>
            <a:pPr marL="342900" indent="-342900">
              <a:buFont typeface="Arial" charset="0"/>
              <a:buChar char="•"/>
            </a:pPr>
            <a:r>
              <a:rPr lang="en-US" sz="2400" dirty="0" smtClean="0"/>
              <a:t>Natural </a:t>
            </a:r>
            <a:r>
              <a:rPr lang="en-US" sz="2400" dirty="0"/>
              <a:t>Language Processing </a:t>
            </a:r>
            <a:r>
              <a:rPr lang="en-US" sz="2400" dirty="0" smtClean="0"/>
              <a:t> - Sentiment analysis/Language identification and translation</a:t>
            </a:r>
          </a:p>
          <a:p>
            <a:pPr marL="342900" indent="-342900">
              <a:buFont typeface="Arial" charset="0"/>
              <a:buChar char="•"/>
            </a:pPr>
            <a:r>
              <a:rPr lang="en-US" sz="2400" dirty="0" smtClean="0"/>
              <a:t>Medical diagnosis</a:t>
            </a:r>
          </a:p>
          <a:p>
            <a:pPr marL="342900" indent="-342900">
              <a:buFont typeface="Arial" charset="0"/>
              <a:buChar char="•"/>
            </a:pPr>
            <a:r>
              <a:rPr lang="en-US" sz="2400" dirty="0" smtClean="0"/>
              <a:t>Recommendations engines and Market basket analysis</a:t>
            </a:r>
          </a:p>
          <a:p>
            <a:pPr marL="342900" indent="-342900">
              <a:buFont typeface="Arial" charset="0"/>
              <a:buChar char="•"/>
            </a:pPr>
            <a:r>
              <a:rPr lang="en-US" sz="2400" dirty="0" smtClean="0"/>
              <a:t>Spam detection</a:t>
            </a:r>
          </a:p>
          <a:p>
            <a:pPr marL="342900" indent="-342900">
              <a:buFont typeface="Arial" charset="0"/>
              <a:buChar char="•"/>
            </a:pPr>
            <a:r>
              <a:rPr lang="en-US" sz="2400" dirty="0" smtClean="0"/>
              <a:t>Bioinformatics/computational biology</a:t>
            </a:r>
          </a:p>
          <a:p>
            <a:pPr marL="342900" indent="-342900">
              <a:buFont typeface="Arial" charset="0"/>
              <a:buChar char="•"/>
            </a:pPr>
            <a:r>
              <a:rPr lang="en-US" sz="2400" dirty="0" smtClean="0"/>
              <a:t>Content </a:t>
            </a:r>
            <a:r>
              <a:rPr lang="en-US" sz="2400" dirty="0"/>
              <a:t>(image, video, text) </a:t>
            </a:r>
            <a:r>
              <a:rPr lang="en-US" sz="2400" dirty="0" smtClean="0"/>
              <a:t>categorization</a:t>
            </a:r>
          </a:p>
        </p:txBody>
      </p:sp>
    </p:spTree>
    <p:extLst>
      <p:ext uri="{BB962C8B-B14F-4D97-AF65-F5344CB8AC3E}">
        <p14:creationId xmlns:p14="http://schemas.microsoft.com/office/powerpoint/2010/main" val="1011455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Data</a:t>
            </a:r>
            <a:endParaRPr lang="en-US"/>
          </a:p>
        </p:txBody>
      </p:sp>
      <p:sp>
        <p:nvSpPr>
          <p:cNvPr id="6" name="Rectangle 5"/>
          <p:cNvSpPr/>
          <p:nvPr/>
        </p:nvSpPr>
        <p:spPr>
          <a:xfrm>
            <a:off x="3708401" y="1855338"/>
            <a:ext cx="1879600" cy="72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Selection</a:t>
            </a:r>
            <a:endParaRPr lang="en-US" dirty="0"/>
          </a:p>
        </p:txBody>
      </p:sp>
      <p:sp>
        <p:nvSpPr>
          <p:cNvPr id="9" name="Rectangle 8"/>
          <p:cNvSpPr/>
          <p:nvPr/>
        </p:nvSpPr>
        <p:spPr>
          <a:xfrm>
            <a:off x="3708401" y="2850821"/>
            <a:ext cx="1879600" cy="587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Selection</a:t>
            </a:r>
            <a:endParaRPr lang="en-US" dirty="0"/>
          </a:p>
        </p:txBody>
      </p:sp>
      <p:sp>
        <p:nvSpPr>
          <p:cNvPr id="10" name="Rectangle 9"/>
          <p:cNvSpPr/>
          <p:nvPr/>
        </p:nvSpPr>
        <p:spPr>
          <a:xfrm>
            <a:off x="3708401" y="3810000"/>
            <a:ext cx="1879600" cy="621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Learning</a:t>
            </a:r>
            <a:endParaRPr lang="en-US" dirty="0"/>
          </a:p>
        </p:txBody>
      </p:sp>
      <p:sp>
        <p:nvSpPr>
          <p:cNvPr id="11" name="Rectangle 10"/>
          <p:cNvSpPr/>
          <p:nvPr/>
        </p:nvSpPr>
        <p:spPr>
          <a:xfrm>
            <a:off x="3852335" y="4988881"/>
            <a:ext cx="1591732" cy="51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endParaRPr lang="en-US" dirty="0"/>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32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6" name="Rectangle 5"/>
          <p:cNvSpPr/>
          <p:nvPr/>
        </p:nvSpPr>
        <p:spPr>
          <a:xfrm>
            <a:off x="3708401" y="1855338"/>
            <a:ext cx="1879600" cy="72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Selection</a:t>
            </a:r>
            <a:endParaRPr lang="en-US" dirty="0"/>
          </a:p>
        </p:txBody>
      </p:sp>
      <p:sp>
        <p:nvSpPr>
          <p:cNvPr id="9" name="Rectangle 8"/>
          <p:cNvSpPr/>
          <p:nvPr/>
        </p:nvSpPr>
        <p:spPr>
          <a:xfrm>
            <a:off x="3708401" y="2850821"/>
            <a:ext cx="1879600" cy="587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Selection</a:t>
            </a:r>
            <a:endParaRPr lang="en-US" dirty="0"/>
          </a:p>
        </p:txBody>
      </p:sp>
      <p:sp>
        <p:nvSpPr>
          <p:cNvPr id="10" name="Rectangle 9"/>
          <p:cNvSpPr/>
          <p:nvPr/>
        </p:nvSpPr>
        <p:spPr>
          <a:xfrm>
            <a:off x="3708401" y="3810000"/>
            <a:ext cx="1879600" cy="621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Learning</a:t>
            </a:r>
            <a:endParaRPr lang="en-US" dirty="0"/>
          </a:p>
        </p:txBody>
      </p:sp>
      <p:sp>
        <p:nvSpPr>
          <p:cNvPr id="11" name="Rectangle 10"/>
          <p:cNvSpPr/>
          <p:nvPr/>
        </p:nvSpPr>
        <p:spPr>
          <a:xfrm>
            <a:off x="3852335" y="4988881"/>
            <a:ext cx="1591732" cy="51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endParaRPr lang="en-US" dirty="0"/>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426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Data</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30" y="1448862"/>
            <a:ext cx="10956389" cy="3055405"/>
          </a:xfrm>
          <a:prstGeom prst="rect">
            <a:avLst/>
          </a:prstGeom>
        </p:spPr>
      </p:pic>
    </p:spTree>
    <p:extLst>
      <p:ext uri="{BB962C8B-B14F-4D97-AF65-F5344CB8AC3E}">
        <p14:creationId xmlns:p14="http://schemas.microsoft.com/office/powerpoint/2010/main" val="161597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a:t>
            </a:r>
            <a:endParaRPr lang="en-US" dirty="0">
              <a:solidFill>
                <a:schemeClr val="bg1"/>
              </a:solidFill>
            </a:endParaRPr>
          </a:p>
        </p:txBody>
      </p:sp>
      <p:sp>
        <p:nvSpPr>
          <p:cNvPr id="6" name="Rectangle 5"/>
          <p:cNvSpPr/>
          <p:nvPr/>
        </p:nvSpPr>
        <p:spPr>
          <a:xfrm>
            <a:off x="3708401" y="1855338"/>
            <a:ext cx="1879600" cy="7243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 Selection</a:t>
            </a:r>
            <a:endParaRPr lang="en-US" dirty="0">
              <a:solidFill>
                <a:schemeClr val="tx1"/>
              </a:solidFill>
            </a:endParaRPr>
          </a:p>
        </p:txBody>
      </p:sp>
      <p:sp>
        <p:nvSpPr>
          <p:cNvPr id="9" name="Rectangle 8"/>
          <p:cNvSpPr/>
          <p:nvPr/>
        </p:nvSpPr>
        <p:spPr>
          <a:xfrm>
            <a:off x="3708401" y="2850821"/>
            <a:ext cx="1879600" cy="587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Selection</a:t>
            </a:r>
            <a:endParaRPr lang="en-US" dirty="0"/>
          </a:p>
        </p:txBody>
      </p:sp>
      <p:sp>
        <p:nvSpPr>
          <p:cNvPr id="10" name="Rectangle 9"/>
          <p:cNvSpPr/>
          <p:nvPr/>
        </p:nvSpPr>
        <p:spPr>
          <a:xfrm>
            <a:off x="3708401" y="3810000"/>
            <a:ext cx="1879600" cy="621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Learning</a:t>
            </a:r>
            <a:endParaRPr lang="en-US" dirty="0"/>
          </a:p>
        </p:txBody>
      </p:sp>
      <p:sp>
        <p:nvSpPr>
          <p:cNvPr id="11" name="Rectangle 10"/>
          <p:cNvSpPr/>
          <p:nvPr/>
        </p:nvSpPr>
        <p:spPr>
          <a:xfrm>
            <a:off x="3852335" y="4988881"/>
            <a:ext cx="1591732" cy="51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endParaRPr lang="en-US" dirty="0"/>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3691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Feature scaling ,label encoding and one hot encoding</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464" y="1776656"/>
            <a:ext cx="4288174" cy="3489611"/>
          </a:xfrm>
          <a:prstGeom prst="rect">
            <a:avLst/>
          </a:prstGeom>
        </p:spPr>
      </p:pic>
      <p:cxnSp>
        <p:nvCxnSpPr>
          <p:cNvPr id="7" name="Straight Arrow Connector 6"/>
          <p:cNvCxnSpPr/>
          <p:nvPr/>
        </p:nvCxnSpPr>
        <p:spPr>
          <a:xfrm>
            <a:off x="5130800" y="3521461"/>
            <a:ext cx="728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933" y="2004368"/>
            <a:ext cx="5228379" cy="2984929"/>
          </a:xfrm>
          <a:prstGeom prst="rect">
            <a:avLst/>
          </a:prstGeom>
        </p:spPr>
      </p:pic>
    </p:spTree>
    <p:extLst>
      <p:ext uri="{BB962C8B-B14F-4D97-AF65-F5344CB8AC3E}">
        <p14:creationId xmlns:p14="http://schemas.microsoft.com/office/powerpoint/2010/main" val="901622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1080"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noFill/>
          <a:ln/>
        </p:spPr>
        <p:txBody>
          <a:bodyPr vert="horz" lIns="91440" tIns="46038" rIns="91440" bIns="46038" rtlCol="0" anchor="t">
            <a:normAutofit fontScale="90000"/>
          </a:bodyPr>
          <a:lstStyle/>
          <a:p>
            <a:r>
              <a:rPr lang="en-US" dirty="0" smtClean="0">
                <a:cs typeface="Arial"/>
              </a:rPr>
              <a:t/>
            </a:r>
            <a:br>
              <a:rPr lang="en-US" dirty="0" smtClean="0">
                <a:cs typeface="Arial"/>
              </a:rPr>
            </a:br>
            <a:r>
              <a:rPr lang="en-US" dirty="0" smtClean="0">
                <a:cs typeface="Arial"/>
              </a:rPr>
              <a:t>Why did HAL 9000 refuse to follow the order ?</a:t>
            </a:r>
            <a:endParaRPr lang="en-US" dirty="0">
              <a:cs typeface="Arial"/>
            </a:endParaRPr>
          </a:p>
        </p:txBody>
      </p:sp>
      <p:pic>
        <p:nvPicPr>
          <p:cNvPr id="98356" name="Picture 52" descr="https://upload.wikimedia.org/wikipedia/commons/thumb/f/f6/HAL9000.svg/2000px-HAL9000.svg.png"/>
          <p:cNvPicPr>
            <a:picLocks noChangeAspect="1" noChangeArrowheads="1"/>
          </p:cNvPicPr>
          <p:nvPr/>
        </p:nvPicPr>
        <p:blipFill>
          <a:blip r:embed="rId7" cstate="print"/>
          <a:srcRect/>
          <a:stretch>
            <a:fillRect/>
          </a:stretch>
        </p:blipFill>
        <p:spPr bwMode="auto">
          <a:xfrm>
            <a:off x="3708770" y="2189144"/>
            <a:ext cx="1828800" cy="1828800"/>
          </a:xfrm>
          <a:prstGeom prst="rect">
            <a:avLst/>
          </a:prstGeom>
          <a:noFill/>
          <a:effectLst>
            <a:glow rad="101600">
              <a:schemeClr val="accent4">
                <a:satMod val="175000"/>
                <a:alpha val="40000"/>
              </a:schemeClr>
            </a:glow>
            <a:outerShdw blurRad="50800" dist="38100" dir="8100000" algn="tr" rotWithShape="0">
              <a:prstClr val="black">
                <a:alpha val="40000"/>
              </a:prstClr>
            </a:outerShdw>
            <a:reflection blurRad="6350" stA="50000" endA="300" endPos="55500" dist="101600" dir="5400000" sy="-100000" algn="bl" rotWithShape="0"/>
            <a:softEdge rad="12700"/>
          </a:effectLst>
          <a:scene3d>
            <a:camera prst="orthographicFront"/>
            <a:lightRig rig="threePt" dir="t"/>
          </a:scene3d>
          <a:sp3d>
            <a:bevelT/>
          </a:sp3d>
        </p:spPr>
      </p:pic>
      <p:sp>
        <p:nvSpPr>
          <p:cNvPr id="27" name="TextBox 26"/>
          <p:cNvSpPr txBox="1"/>
          <p:nvPr/>
        </p:nvSpPr>
        <p:spPr>
          <a:xfrm>
            <a:off x="6022960" y="2483887"/>
            <a:ext cx="4613699" cy="1566752"/>
          </a:xfrm>
          <a:prstGeom prst="rect">
            <a:avLst/>
          </a:prstGeom>
          <a:noFill/>
        </p:spPr>
        <p:txBody>
          <a:bodyPr wrap="none" tIns="90000" bIns="90000" rtlCol="0" anchor="t">
            <a:spAutoFit/>
          </a:bodyPr>
          <a:lstStyle/>
          <a:p>
            <a:pPr algn="ctr"/>
            <a:r>
              <a:rPr lang="en-US" b="1" dirty="0">
                <a:solidFill>
                  <a:srgbClr val="C00000"/>
                </a:solidFill>
              </a:rPr>
              <a:t>“I am sorry Dave, I’m afraid I can’t do that”</a:t>
            </a:r>
          </a:p>
          <a:p>
            <a:pPr algn="r"/>
            <a:endParaRPr lang="en-US" b="1" dirty="0">
              <a:latin typeface="+mj-lt"/>
              <a:cs typeface="Arial" pitchFamily="34" charset="0"/>
            </a:endParaRPr>
          </a:p>
          <a:p>
            <a:pPr algn="r"/>
            <a:r>
              <a:rPr lang="en-US" b="1" dirty="0">
                <a:latin typeface="+mj-lt"/>
                <a:cs typeface="Arial" pitchFamily="34" charset="0"/>
              </a:rPr>
              <a:t>- </a:t>
            </a:r>
            <a:r>
              <a:rPr lang="en-US" b="1" i="1" dirty="0">
                <a:latin typeface="+mj-lt"/>
                <a:cs typeface="Arial" pitchFamily="34" charset="0"/>
              </a:rPr>
              <a:t>HAL 9000,  </a:t>
            </a:r>
          </a:p>
          <a:p>
            <a:pPr algn="r"/>
            <a:r>
              <a:rPr lang="en-US" i="1" dirty="0">
                <a:latin typeface="+mj-lt"/>
                <a:cs typeface="Arial" pitchFamily="34" charset="0"/>
              </a:rPr>
              <a:t>2001 - A Space Odyssey</a:t>
            </a:r>
          </a:p>
          <a:p>
            <a:pPr algn="r"/>
            <a:r>
              <a:rPr lang="en-US" i="1" dirty="0">
                <a:latin typeface="+mj-lt"/>
                <a:cs typeface="Arial" pitchFamily="34" charset="0"/>
              </a:rPr>
              <a:t>(Directed by Stanley Kubrick)</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Tree>
    <p:extLst>
      <p:ext uri="{BB962C8B-B14F-4D97-AF65-F5344CB8AC3E}">
        <p14:creationId xmlns:p14="http://schemas.microsoft.com/office/powerpoint/2010/main" val="194824351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Split the data set</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233" y="1430868"/>
            <a:ext cx="7700434" cy="3951272"/>
          </a:xfrm>
          <a:prstGeom prst="rect">
            <a:avLst/>
          </a:prstGeom>
        </p:spPr>
      </p:pic>
    </p:spTree>
    <p:extLst>
      <p:ext uri="{BB962C8B-B14F-4D97-AF65-F5344CB8AC3E}">
        <p14:creationId xmlns:p14="http://schemas.microsoft.com/office/powerpoint/2010/main" val="582893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a:t>
            </a:r>
            <a:endParaRPr lang="en-US" dirty="0">
              <a:solidFill>
                <a:schemeClr val="bg1"/>
              </a:solidFill>
            </a:endParaRPr>
          </a:p>
        </p:txBody>
      </p:sp>
      <p:sp>
        <p:nvSpPr>
          <p:cNvPr id="6" name="Rectangle 5"/>
          <p:cNvSpPr/>
          <p:nvPr/>
        </p:nvSpPr>
        <p:spPr>
          <a:xfrm>
            <a:off x="3708401" y="1855338"/>
            <a:ext cx="1879600" cy="7243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Feature Selection</a:t>
            </a:r>
            <a:endParaRPr lang="en-US" dirty="0">
              <a:solidFill>
                <a:schemeClr val="bg1"/>
              </a:solidFill>
            </a:endParaRPr>
          </a:p>
        </p:txBody>
      </p:sp>
      <p:sp>
        <p:nvSpPr>
          <p:cNvPr id="9" name="Rectangle 8"/>
          <p:cNvSpPr/>
          <p:nvPr/>
        </p:nvSpPr>
        <p:spPr>
          <a:xfrm>
            <a:off x="3708401" y="2850821"/>
            <a:ext cx="1879600" cy="5877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Model Selection</a:t>
            </a:r>
            <a:endParaRPr lang="en-US" dirty="0">
              <a:solidFill>
                <a:schemeClr val="tx1"/>
              </a:solidFill>
            </a:endParaRPr>
          </a:p>
        </p:txBody>
      </p:sp>
      <p:sp>
        <p:nvSpPr>
          <p:cNvPr id="10" name="Rectangle 9"/>
          <p:cNvSpPr/>
          <p:nvPr/>
        </p:nvSpPr>
        <p:spPr>
          <a:xfrm>
            <a:off x="3708401" y="3810000"/>
            <a:ext cx="1879600" cy="621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Learning</a:t>
            </a:r>
            <a:endParaRPr lang="en-US" dirty="0"/>
          </a:p>
        </p:txBody>
      </p:sp>
      <p:sp>
        <p:nvSpPr>
          <p:cNvPr id="11" name="Rectangle 10"/>
          <p:cNvSpPr/>
          <p:nvPr/>
        </p:nvSpPr>
        <p:spPr>
          <a:xfrm>
            <a:off x="3852335" y="4988881"/>
            <a:ext cx="1591732" cy="51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endParaRPr lang="en-US" dirty="0"/>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73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Identify the problem</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Oval 4"/>
          <p:cNvSpPr/>
          <p:nvPr/>
        </p:nvSpPr>
        <p:spPr>
          <a:xfrm>
            <a:off x="1264615" y="2013469"/>
            <a:ext cx="2516901" cy="2303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 classification problem</a:t>
            </a:r>
            <a:endParaRPr lang="en-US" dirty="0"/>
          </a:p>
        </p:txBody>
      </p:sp>
      <p:sp>
        <p:nvSpPr>
          <p:cNvPr id="7" name="Oval 6"/>
          <p:cNvSpPr/>
          <p:nvPr/>
        </p:nvSpPr>
        <p:spPr>
          <a:xfrm>
            <a:off x="4148666" y="3574477"/>
            <a:ext cx="2167467"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Binary classification problem</a:t>
            </a:r>
            <a:endParaRPr lang="en-US" dirty="0"/>
          </a:p>
        </p:txBody>
      </p:sp>
      <p:sp>
        <p:nvSpPr>
          <p:cNvPr id="8" name="Oval 7"/>
          <p:cNvSpPr/>
          <p:nvPr/>
        </p:nvSpPr>
        <p:spPr>
          <a:xfrm>
            <a:off x="6825668" y="2440743"/>
            <a:ext cx="2793999" cy="1860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Classification problem</a:t>
            </a:r>
            <a:endParaRPr lang="en-US"/>
          </a:p>
        </p:txBody>
      </p:sp>
      <p:sp>
        <p:nvSpPr>
          <p:cNvPr id="9" name="Oval 8"/>
          <p:cNvSpPr/>
          <p:nvPr/>
        </p:nvSpPr>
        <p:spPr>
          <a:xfrm>
            <a:off x="4776734" y="745237"/>
            <a:ext cx="2589265" cy="1695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Multi-variable regression</a:t>
            </a:r>
            <a:endParaRPr lang="en-US" dirty="0"/>
          </a:p>
        </p:txBody>
      </p:sp>
    </p:spTree>
    <p:extLst>
      <p:ext uri="{BB962C8B-B14F-4D97-AF65-F5344CB8AC3E}">
        <p14:creationId xmlns:p14="http://schemas.microsoft.com/office/powerpoint/2010/main" val="764060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4" y="186872"/>
            <a:ext cx="10809666" cy="5649610"/>
          </a:xfrm>
          <a:prstGeom prst="rect">
            <a:avLst/>
          </a:prstGeom>
        </p:spPr>
      </p:pic>
    </p:spTree>
    <p:extLst>
      <p:ext uri="{BB962C8B-B14F-4D97-AF65-F5344CB8AC3E}">
        <p14:creationId xmlns:p14="http://schemas.microsoft.com/office/powerpoint/2010/main" val="1061938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a:t>
            </a:r>
            <a:endParaRPr lang="en-US" dirty="0">
              <a:solidFill>
                <a:schemeClr val="bg1"/>
              </a:solidFill>
            </a:endParaRPr>
          </a:p>
        </p:txBody>
      </p:sp>
      <p:sp>
        <p:nvSpPr>
          <p:cNvPr id="6" name="Rectangle 5"/>
          <p:cNvSpPr/>
          <p:nvPr/>
        </p:nvSpPr>
        <p:spPr>
          <a:xfrm>
            <a:off x="3708401" y="1855338"/>
            <a:ext cx="1879600" cy="7243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Feature Selection</a:t>
            </a:r>
            <a:endParaRPr lang="en-US" dirty="0">
              <a:solidFill>
                <a:schemeClr val="bg1"/>
              </a:solidFill>
            </a:endParaRPr>
          </a:p>
        </p:txBody>
      </p:sp>
      <p:sp>
        <p:nvSpPr>
          <p:cNvPr id="9" name="Rectangle 8"/>
          <p:cNvSpPr/>
          <p:nvPr/>
        </p:nvSpPr>
        <p:spPr>
          <a:xfrm>
            <a:off x="3708401" y="2850821"/>
            <a:ext cx="1879600" cy="5877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 Selection</a:t>
            </a:r>
            <a:endParaRPr lang="en-US" dirty="0">
              <a:solidFill>
                <a:schemeClr val="bg1"/>
              </a:solidFill>
            </a:endParaRPr>
          </a:p>
        </p:txBody>
      </p:sp>
      <p:sp>
        <p:nvSpPr>
          <p:cNvPr id="10" name="Rectangle 9"/>
          <p:cNvSpPr/>
          <p:nvPr/>
        </p:nvSpPr>
        <p:spPr>
          <a:xfrm>
            <a:off x="3708401" y="3810000"/>
            <a:ext cx="1879600" cy="6211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Learning</a:t>
            </a:r>
            <a:endParaRPr lang="en-US" dirty="0">
              <a:solidFill>
                <a:schemeClr val="tx1"/>
              </a:solidFill>
            </a:endParaRPr>
          </a:p>
        </p:txBody>
      </p:sp>
      <p:sp>
        <p:nvSpPr>
          <p:cNvPr id="11" name="Rectangle 10"/>
          <p:cNvSpPr/>
          <p:nvPr/>
        </p:nvSpPr>
        <p:spPr>
          <a:xfrm>
            <a:off x="3852335" y="4988881"/>
            <a:ext cx="1591732" cy="51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endParaRPr lang="en-US" dirty="0"/>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924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Actual learning</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187" y="980720"/>
            <a:ext cx="6428014" cy="4629074"/>
          </a:xfrm>
          <a:prstGeom prst="rect">
            <a:avLst/>
          </a:prstGeom>
        </p:spPr>
      </p:pic>
    </p:spTree>
    <p:extLst>
      <p:ext uri="{BB962C8B-B14F-4D97-AF65-F5344CB8AC3E}">
        <p14:creationId xmlns:p14="http://schemas.microsoft.com/office/powerpoint/2010/main" val="5466992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45131" y="443469"/>
            <a:ext cx="7994069" cy="461665"/>
          </a:xfrm>
          <a:prstGeom prst="rect">
            <a:avLst/>
          </a:prstGeom>
          <a:noFill/>
        </p:spPr>
        <p:txBody>
          <a:bodyPr wrap="square" rtlCol="0">
            <a:spAutoFit/>
          </a:bodyPr>
          <a:lstStyle/>
          <a:p>
            <a:r>
              <a:rPr lang="en-US" sz="2400" b="1" dirty="0" smtClean="0"/>
              <a:t>How to design for a machine learning problem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5" name="Rectangle 4"/>
          <p:cNvSpPr/>
          <p:nvPr/>
        </p:nvSpPr>
        <p:spPr>
          <a:xfrm>
            <a:off x="3793067" y="1099482"/>
            <a:ext cx="1794934" cy="4741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a:t>
            </a:r>
            <a:endParaRPr lang="en-US" dirty="0">
              <a:solidFill>
                <a:schemeClr val="bg1"/>
              </a:solidFill>
            </a:endParaRPr>
          </a:p>
        </p:txBody>
      </p:sp>
      <p:sp>
        <p:nvSpPr>
          <p:cNvPr id="6" name="Rectangle 5"/>
          <p:cNvSpPr/>
          <p:nvPr/>
        </p:nvSpPr>
        <p:spPr>
          <a:xfrm>
            <a:off x="3708401" y="1855338"/>
            <a:ext cx="1879600" cy="7243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Feature Selection</a:t>
            </a:r>
            <a:endParaRPr lang="en-US" dirty="0">
              <a:solidFill>
                <a:schemeClr val="bg1"/>
              </a:solidFill>
            </a:endParaRPr>
          </a:p>
        </p:txBody>
      </p:sp>
      <p:sp>
        <p:nvSpPr>
          <p:cNvPr id="9" name="Rectangle 8"/>
          <p:cNvSpPr/>
          <p:nvPr/>
        </p:nvSpPr>
        <p:spPr>
          <a:xfrm>
            <a:off x="3708401" y="2850821"/>
            <a:ext cx="1879600" cy="58775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 Selection</a:t>
            </a:r>
            <a:endParaRPr lang="en-US" dirty="0">
              <a:solidFill>
                <a:schemeClr val="bg1"/>
              </a:solidFill>
            </a:endParaRPr>
          </a:p>
        </p:txBody>
      </p:sp>
      <p:sp>
        <p:nvSpPr>
          <p:cNvPr id="10" name="Rectangle 9"/>
          <p:cNvSpPr/>
          <p:nvPr/>
        </p:nvSpPr>
        <p:spPr>
          <a:xfrm>
            <a:off x="3708401" y="3810000"/>
            <a:ext cx="1879600" cy="62114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Learning</a:t>
            </a:r>
            <a:endParaRPr lang="en-US" dirty="0">
              <a:solidFill>
                <a:schemeClr val="bg1"/>
              </a:solidFill>
            </a:endParaRPr>
          </a:p>
        </p:txBody>
      </p:sp>
      <p:sp>
        <p:nvSpPr>
          <p:cNvPr id="11" name="Rectangle 10"/>
          <p:cNvSpPr/>
          <p:nvPr/>
        </p:nvSpPr>
        <p:spPr>
          <a:xfrm>
            <a:off x="3852335" y="4988881"/>
            <a:ext cx="1591732" cy="5194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Evaluation</a:t>
            </a:r>
            <a:endParaRPr lang="en-US" dirty="0">
              <a:solidFill>
                <a:schemeClr val="tx1"/>
              </a:solidFill>
            </a:endParaRPr>
          </a:p>
        </p:txBody>
      </p:sp>
      <p:cxnSp>
        <p:nvCxnSpPr>
          <p:cNvPr id="8" name="Straight Arrow Connector 7"/>
          <p:cNvCxnSpPr>
            <a:stCxn id="5" idx="2"/>
          </p:cNvCxnSpPr>
          <p:nvPr/>
        </p:nvCxnSpPr>
        <p:spPr>
          <a:xfrm>
            <a:off x="4690534" y="1573615"/>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90534" y="2506327"/>
            <a:ext cx="0" cy="34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4648201" y="3438572"/>
            <a:ext cx="0" cy="37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1" y="4431145"/>
            <a:ext cx="0" cy="55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916934" y="1336548"/>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879600" y="2233236"/>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16934" y="3159665"/>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850934" y="4206330"/>
            <a:ext cx="179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842800" y="1336548"/>
            <a:ext cx="74134" cy="391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1"/>
          </p:cNvCxnSpPr>
          <p:nvPr/>
        </p:nvCxnSpPr>
        <p:spPr>
          <a:xfrm>
            <a:off x="1850934" y="5248598"/>
            <a:ext cx="2001401"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88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2104"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xfrm>
            <a:off x="838200" y="365125"/>
            <a:ext cx="10210801" cy="890127"/>
          </a:xfrm>
          <a:noFill/>
          <a:ln/>
        </p:spPr>
        <p:txBody>
          <a:bodyPr vert="horz" lIns="91440" tIns="46038" rIns="91440" bIns="46038" rtlCol="0" anchor="t">
            <a:normAutofit/>
          </a:bodyPr>
          <a:lstStyle/>
          <a:p>
            <a:r>
              <a:rPr lang="en-US" sz="2400" dirty="0" smtClean="0">
                <a:solidFill>
                  <a:srgbClr val="177B57"/>
                </a:solidFill>
                <a:latin typeface="Arial" panose="020B0604020202020204" pitchFamily="34" charset="0"/>
              </a:rPr>
              <a:t>For any machine to be called AI, it should either think or interact like humans do?</a:t>
            </a:r>
            <a:endParaRPr lang="en-US" sz="2400" dirty="0">
              <a:cs typeface="Arial"/>
            </a:endParaRPr>
          </a:p>
        </p:txBody>
      </p:sp>
      <p:sp>
        <p:nvSpPr>
          <p:cNvPr id="237" name="Rectangle 236"/>
          <p:cNvSpPr/>
          <p:nvPr/>
        </p:nvSpPr>
        <p:spPr>
          <a:xfrm>
            <a:off x="4329945" y="1185087"/>
            <a:ext cx="4450957" cy="4130193"/>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38" name="Rectangle 6"/>
          <p:cNvSpPr>
            <a:spLocks noChangeArrowheads="1"/>
          </p:cNvSpPr>
          <p:nvPr/>
        </p:nvSpPr>
        <p:spPr bwMode="gray">
          <a:xfrm>
            <a:off x="4341693" y="3800248"/>
            <a:ext cx="1576399" cy="1576399"/>
          </a:xfrm>
          <a:prstGeom prst="rect">
            <a:avLst/>
          </a:prstGeom>
          <a:solidFill>
            <a:schemeClr val="accent2">
              <a:lumMod val="90000"/>
            </a:schemeClr>
          </a:solidFill>
          <a:ln w="3175">
            <a:noFill/>
            <a:miter lim="800000"/>
            <a:headEnd/>
            <a:tailEnd/>
          </a:ln>
          <a:effectLst/>
          <a:extLst>
            <a:ext uri="{91240B29-F687-4f45-9708-019B960494DF}">
              <a14:hiddenLine xmlns:a14="http://schemas.microsoft.com/office/drawing/2010/main" xmlns="" w="3175">
                <a:solidFill>
                  <a:schemeClr val="bg1"/>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39" name="Rectangle 4"/>
          <p:cNvSpPr>
            <a:spLocks noChangeArrowheads="1"/>
          </p:cNvSpPr>
          <p:nvPr/>
        </p:nvSpPr>
        <p:spPr bwMode="gray">
          <a:xfrm>
            <a:off x="6004085"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a:extLst>
            <a:ext uri="{91240B29-F687-4f45-9708-019B960494DF}">
              <a14:hiddenLine xmlns:a14="http://schemas.microsoft.com/office/drawing/2010/main" xmlns="" w="3175">
                <a:solidFill>
                  <a:srgbClr val="CFA649"/>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40" name="Rectangle 5"/>
          <p:cNvSpPr>
            <a:spLocks noChangeArrowheads="1"/>
          </p:cNvSpPr>
          <p:nvPr/>
        </p:nvSpPr>
        <p:spPr bwMode="gray">
          <a:xfrm>
            <a:off x="4341693"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1" name="Rectangle 7"/>
          <p:cNvSpPr>
            <a:spLocks noChangeArrowheads="1"/>
          </p:cNvSpPr>
          <p:nvPr/>
        </p:nvSpPr>
        <p:spPr bwMode="gray">
          <a:xfrm>
            <a:off x="6004085" y="380024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2" name="TextBox 241"/>
          <p:cNvSpPr txBox="1"/>
          <p:nvPr/>
        </p:nvSpPr>
        <p:spPr>
          <a:xfrm>
            <a:off x="4504141" y="4457255"/>
            <a:ext cx="1251501" cy="375390"/>
          </a:xfrm>
          <a:prstGeom prst="rect">
            <a:avLst/>
          </a:prstGeom>
          <a:noFill/>
        </p:spPr>
        <p:txBody>
          <a:bodyPr wrap="square" lIns="80467" tIns="79200" rIns="80467" bIns="79200" rtlCol="0" anchor="t">
            <a:spAutoFit/>
          </a:bodyPr>
          <a:lstStyle/>
          <a:p>
            <a:pPr algn="ctr"/>
            <a:r>
              <a:rPr lang="en-GB" sz="1400" b="1" dirty="0">
                <a:latin typeface="+mj-lt"/>
              </a:rPr>
              <a:t>Automation</a:t>
            </a:r>
          </a:p>
        </p:txBody>
      </p:sp>
      <p:sp>
        <p:nvSpPr>
          <p:cNvPr id="243" name="AutoShape 7"/>
          <p:cNvSpPr>
            <a:spLocks noChangeArrowheads="1"/>
          </p:cNvSpPr>
          <p:nvPr/>
        </p:nvSpPr>
        <p:spPr bwMode="gray">
          <a:xfrm rot="10800000">
            <a:off x="4256183" y="5435276"/>
            <a:ext cx="4450956" cy="331414"/>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a14="http://schemas.microsoft.com/office/drawing/2010/main" xmlns=""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4" name="AutoShape 8"/>
          <p:cNvSpPr>
            <a:spLocks noChangeArrowheads="1"/>
          </p:cNvSpPr>
          <p:nvPr/>
        </p:nvSpPr>
        <p:spPr bwMode="gray">
          <a:xfrm rot="16200000" flipH="1">
            <a:off x="2095270" y="3110233"/>
            <a:ext cx="4125447" cy="303150"/>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a14="http://schemas.microsoft.com/office/drawing/2010/main" xmlns=""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5" name="Rectangle 3"/>
          <p:cNvSpPr>
            <a:spLocks noChangeArrowheads="1"/>
          </p:cNvSpPr>
          <p:nvPr/>
        </p:nvSpPr>
        <p:spPr bwMode="auto">
          <a:xfrm rot="16200000" flipV="1">
            <a:off x="3324391" y="3099518"/>
            <a:ext cx="1343678" cy="246012"/>
          </a:xfrm>
          <a:prstGeom prst="roundRect">
            <a:avLst/>
          </a:prstGeom>
          <a:solidFill>
            <a:schemeClr val="tx2"/>
          </a:solidFill>
          <a:ln w="12700">
            <a:noFill/>
            <a:miter lim="800000"/>
            <a:headEnd/>
            <a:tailEnd/>
          </a:ln>
          <a:effectLst/>
        </p:spPr>
        <p:txBody>
          <a:bodyPr wrap="square"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Think</a:t>
            </a:r>
          </a:p>
        </p:txBody>
      </p:sp>
      <p:sp>
        <p:nvSpPr>
          <p:cNvPr id="246" name="Rectangle 4"/>
          <p:cNvSpPr>
            <a:spLocks noChangeArrowheads="1"/>
          </p:cNvSpPr>
          <p:nvPr/>
        </p:nvSpPr>
        <p:spPr bwMode="auto">
          <a:xfrm>
            <a:off x="5650821" y="5614588"/>
            <a:ext cx="1343678" cy="257495"/>
          </a:xfrm>
          <a:prstGeom prst="roundRect">
            <a:avLst/>
          </a:prstGeom>
          <a:solidFill>
            <a:schemeClr val="tx2"/>
          </a:solidFill>
          <a:ln w="12700">
            <a:noFill/>
            <a:miter lim="800000"/>
            <a:headEnd/>
            <a:tailEnd/>
          </a:ln>
          <a:effectLst/>
        </p:spPr>
        <p:txBody>
          <a:bodyPr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Interact</a:t>
            </a:r>
          </a:p>
        </p:txBody>
      </p:sp>
      <p:sp>
        <p:nvSpPr>
          <p:cNvPr id="247" name="TextBox 246"/>
          <p:cNvSpPr txBox="1"/>
          <p:nvPr/>
        </p:nvSpPr>
        <p:spPr>
          <a:xfrm>
            <a:off x="6400252" y="2509696"/>
            <a:ext cx="1328366" cy="375390"/>
          </a:xfrm>
          <a:prstGeom prst="rect">
            <a:avLst/>
          </a:prstGeom>
          <a:noFill/>
        </p:spPr>
        <p:txBody>
          <a:bodyPr wrap="square" lIns="80467" tIns="79200" rIns="80467" bIns="79200" rtlCol="0" anchor="t">
            <a:spAutoFit/>
          </a:bodyPr>
          <a:lstStyle/>
          <a:p>
            <a:pPr algn="ctr"/>
            <a:r>
              <a:rPr lang="en-GB" sz="1400" b="1" dirty="0">
                <a:latin typeface="+mj-lt"/>
              </a:rPr>
              <a:t>Narrow AI</a:t>
            </a:r>
          </a:p>
        </p:txBody>
      </p:sp>
      <p:sp>
        <p:nvSpPr>
          <p:cNvPr id="248" name="TextBox 247"/>
          <p:cNvSpPr txBox="1"/>
          <p:nvPr/>
        </p:nvSpPr>
        <p:spPr>
          <a:xfrm rot="16200000">
            <a:off x="3672450" y="1704223"/>
            <a:ext cx="798192"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Adaptive</a:t>
            </a:r>
          </a:p>
        </p:txBody>
      </p:sp>
      <p:sp>
        <p:nvSpPr>
          <p:cNvPr id="249" name="TextBox 248"/>
          <p:cNvSpPr txBox="1"/>
          <p:nvPr/>
        </p:nvSpPr>
        <p:spPr>
          <a:xfrm rot="16200000">
            <a:off x="3574910" y="4657250"/>
            <a:ext cx="987155"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Pre defined</a:t>
            </a:r>
          </a:p>
        </p:txBody>
      </p:sp>
      <p:sp>
        <p:nvSpPr>
          <p:cNvPr id="250" name="TextBox 249"/>
          <p:cNvSpPr txBox="1"/>
          <p:nvPr/>
        </p:nvSpPr>
        <p:spPr>
          <a:xfrm>
            <a:off x="4039863" y="5407765"/>
            <a:ext cx="1767473"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Transactional</a:t>
            </a:r>
          </a:p>
        </p:txBody>
      </p:sp>
      <p:cxnSp>
        <p:nvCxnSpPr>
          <p:cNvPr id="251" name="Straight Arrow Connector 250"/>
          <p:cNvCxnSpPr/>
          <p:nvPr/>
        </p:nvCxnSpPr>
        <p:spPr>
          <a:xfrm flipV="1">
            <a:off x="5541080" y="3416093"/>
            <a:ext cx="781580" cy="881720"/>
          </a:xfrm>
          <a:prstGeom prst="straightConnector1">
            <a:avLst/>
          </a:prstGeom>
          <a:ln w="57150">
            <a:gradFill>
              <a:gsLst>
                <a:gs pos="54000">
                  <a:srgbClr val="BCBE40"/>
                </a:gs>
                <a:gs pos="0">
                  <a:srgbClr val="A1D0A9"/>
                </a:gs>
                <a:gs pos="100000">
                  <a:srgbClr val="FFC000"/>
                </a:gs>
              </a:gsLst>
              <a:lin ang="5400000" scaled="1"/>
            </a:gra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7105672" y="1273085"/>
            <a:ext cx="1537771" cy="375390"/>
          </a:xfrm>
          <a:prstGeom prst="rect">
            <a:avLst/>
          </a:prstGeom>
          <a:noFill/>
        </p:spPr>
        <p:txBody>
          <a:bodyPr wrap="square" lIns="80467" tIns="79200" rIns="80467" bIns="79200" rtlCol="0" anchor="t">
            <a:spAutoFit/>
          </a:bodyPr>
          <a:lstStyle/>
          <a:p>
            <a:pPr algn="ctr"/>
            <a:r>
              <a:rPr lang="en-GB" sz="1400" b="1" dirty="0">
                <a:latin typeface="+mj-lt"/>
              </a:rPr>
              <a:t>General Purpose AI </a:t>
            </a:r>
          </a:p>
        </p:txBody>
      </p:sp>
      <p:sp>
        <p:nvSpPr>
          <p:cNvPr id="253" name="Striped Right Arrow 252"/>
          <p:cNvSpPr/>
          <p:nvPr/>
        </p:nvSpPr>
        <p:spPr>
          <a:xfrm rot="19112815">
            <a:off x="7339396" y="1888321"/>
            <a:ext cx="642186" cy="472178"/>
          </a:xfrm>
          <a:prstGeom prst="stripedRightArrow">
            <a:avLst/>
          </a:prstGeom>
          <a:solidFill>
            <a:srgbClr val="C00000"/>
          </a:solidFill>
          <a:ln w="9525" cap="flat" cmpd="sng" algn="ctr">
            <a:noFill/>
            <a:prstDash val="solid"/>
          </a:ln>
          <a:effectLst/>
          <a:extLst>
            <a:ext uri="{91240B29-F687-4f45-9708-019B960494DF}">
              <a14:hiddenLine xmlns:a14="http://schemas.microsoft.com/office/drawing/2010/main" xmlns=""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56" name="TextBox 255"/>
          <p:cNvSpPr txBox="1"/>
          <p:nvPr/>
        </p:nvSpPr>
        <p:spPr>
          <a:xfrm>
            <a:off x="7353104" y="5435811"/>
            <a:ext cx="1354035" cy="590834"/>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Context aware</a:t>
            </a:r>
            <a:br>
              <a:rPr lang="en-US" sz="1400" b="1" dirty="0">
                <a:solidFill>
                  <a:srgbClr val="000000"/>
                </a:solidFill>
                <a:latin typeface="+mj-lt"/>
                <a:cs typeface="Arial" pitchFamily="34" charset="0"/>
              </a:rPr>
            </a:br>
            <a:r>
              <a:rPr lang="en-US" sz="1400" b="1" dirty="0">
                <a:solidFill>
                  <a:srgbClr val="000000"/>
                </a:solidFill>
                <a:latin typeface="+mj-lt"/>
                <a:cs typeface="Arial" pitchFamily="34" charset="0"/>
              </a:rPr>
              <a:t>&amp; natural</a:t>
            </a:r>
          </a:p>
        </p:txBody>
      </p:sp>
      <p:sp>
        <p:nvSpPr>
          <p:cNvPr id="257" name="TextBox 256"/>
          <p:cNvSpPr txBox="1"/>
          <p:nvPr/>
        </p:nvSpPr>
        <p:spPr>
          <a:xfrm rot="16200000">
            <a:off x="1885462" y="3108824"/>
            <a:ext cx="3123245" cy="375390"/>
          </a:xfrm>
          <a:prstGeom prst="rect">
            <a:avLst/>
          </a:prstGeom>
          <a:noFill/>
        </p:spPr>
        <p:txBody>
          <a:bodyPr wrap="square" lIns="80467" tIns="79200" rIns="80467" bIns="79200" rtlCol="0" anchor="t">
            <a:spAutoFit/>
          </a:bodyPr>
          <a:lstStyle/>
          <a:p>
            <a:pPr algn="ctr"/>
            <a:r>
              <a:rPr lang="en-US" sz="1400" b="1" i="1" dirty="0">
                <a:solidFill>
                  <a:srgbClr val="DC6E00"/>
                </a:solidFill>
                <a:latin typeface="+mj-lt"/>
                <a:cs typeface="Arial" pitchFamily="34" charset="0"/>
              </a:rPr>
              <a:t>Can it think like humans do?</a:t>
            </a:r>
          </a:p>
        </p:txBody>
      </p:sp>
      <p:sp>
        <p:nvSpPr>
          <p:cNvPr id="258" name="TextBox 257"/>
          <p:cNvSpPr txBox="1"/>
          <p:nvPr/>
        </p:nvSpPr>
        <p:spPr>
          <a:xfrm>
            <a:off x="4209953" y="939414"/>
            <a:ext cx="4571614" cy="215444"/>
          </a:xfrm>
          <a:prstGeom prst="rect">
            <a:avLst/>
          </a:prstGeom>
          <a:noFill/>
        </p:spPr>
        <p:txBody>
          <a:bodyPr wrap="square" lIns="0" tIns="0" rIns="0" bIns="0" rtlCol="0" anchor="t">
            <a:spAutoFit/>
          </a:bodyPr>
          <a:lstStyle/>
          <a:p>
            <a:pPr algn="ctr"/>
            <a:r>
              <a:rPr lang="en-US" sz="1400" b="1" i="1" dirty="0">
                <a:solidFill>
                  <a:srgbClr val="DC6E00"/>
                </a:solidFill>
                <a:latin typeface="+mj-lt"/>
                <a:cs typeface="Arial" pitchFamily="34" charset="0"/>
              </a:rPr>
              <a:t>Can it interact with external world like humans?</a:t>
            </a:r>
          </a:p>
        </p:txBody>
      </p:sp>
      <p:sp>
        <p:nvSpPr>
          <p:cNvPr id="26" name="Rectangle 25"/>
          <p:cNvSpPr/>
          <p:nvPr/>
        </p:nvSpPr>
        <p:spPr>
          <a:xfrm>
            <a:off x="8894927" y="1286370"/>
            <a:ext cx="586853" cy="448526"/>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7" name="TextBox 26"/>
          <p:cNvSpPr txBox="1"/>
          <p:nvPr/>
        </p:nvSpPr>
        <p:spPr>
          <a:xfrm>
            <a:off x="9481780" y="1222302"/>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General purpose context</a:t>
            </a:r>
          </a:p>
        </p:txBody>
      </p:sp>
      <p:sp>
        <p:nvSpPr>
          <p:cNvPr id="29" name="TextBox 28"/>
          <p:cNvSpPr txBox="1"/>
          <p:nvPr/>
        </p:nvSpPr>
        <p:spPr>
          <a:xfrm>
            <a:off x="9484052" y="1906974"/>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Narrow / Limited context</a:t>
            </a:r>
          </a:p>
        </p:txBody>
      </p:sp>
      <p:sp>
        <p:nvSpPr>
          <p:cNvPr id="30" name="Rectangle 7"/>
          <p:cNvSpPr>
            <a:spLocks noChangeArrowheads="1"/>
          </p:cNvSpPr>
          <p:nvPr/>
        </p:nvSpPr>
        <p:spPr bwMode="gray">
          <a:xfrm>
            <a:off x="8894926" y="1991343"/>
            <a:ext cx="586852" cy="448526"/>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15" y="6205957"/>
            <a:ext cx="12192000" cy="665621"/>
          </a:xfrm>
          <a:prstGeom prst="rect">
            <a:avLst/>
          </a:prstGeom>
        </p:spPr>
      </p:pic>
    </p:spTree>
    <p:extLst>
      <p:ext uri="{BB962C8B-B14F-4D97-AF65-F5344CB8AC3E}">
        <p14:creationId xmlns:p14="http://schemas.microsoft.com/office/powerpoint/2010/main" val="19384755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3128"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xfrm>
            <a:off x="1447801" y="162000"/>
            <a:ext cx="9340644" cy="532398"/>
          </a:xfrm>
          <a:noFill/>
          <a:ln/>
        </p:spPr>
        <p:txBody>
          <a:bodyPr vert="horz" lIns="91440" tIns="46038" rIns="91440" bIns="46038" rtlCol="0" anchor="b">
            <a:normAutofit/>
          </a:bodyPr>
          <a:lstStyle/>
          <a:p>
            <a:r>
              <a:rPr lang="en-US" sz="2400" dirty="0" smtClean="0">
                <a:solidFill>
                  <a:srgbClr val="177B57"/>
                </a:solidFill>
                <a:latin typeface="Arial" panose="020B0604020202020204" pitchFamily="34" charset="0"/>
              </a:rPr>
              <a:t>AI systems should either think or interact like humans do?</a:t>
            </a:r>
            <a:endParaRPr lang="en-US" sz="2400" dirty="0">
              <a:cs typeface="Arial"/>
            </a:endParaRPr>
          </a:p>
        </p:txBody>
      </p:sp>
      <p:sp>
        <p:nvSpPr>
          <p:cNvPr id="237" name="Rectangle 236"/>
          <p:cNvSpPr/>
          <p:nvPr/>
        </p:nvSpPr>
        <p:spPr>
          <a:xfrm>
            <a:off x="4277785" y="1286370"/>
            <a:ext cx="4450957" cy="4130193"/>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38" name="Rectangle 6"/>
          <p:cNvSpPr>
            <a:spLocks noChangeArrowheads="1"/>
          </p:cNvSpPr>
          <p:nvPr/>
        </p:nvSpPr>
        <p:spPr bwMode="gray">
          <a:xfrm>
            <a:off x="4341693" y="3800248"/>
            <a:ext cx="1576399" cy="1576399"/>
          </a:xfrm>
          <a:prstGeom prst="rect">
            <a:avLst/>
          </a:prstGeom>
          <a:solidFill>
            <a:schemeClr val="accent2">
              <a:lumMod val="90000"/>
            </a:schemeClr>
          </a:solidFill>
          <a:ln w="3175">
            <a:noFill/>
            <a:miter lim="800000"/>
            <a:headEnd/>
            <a:tailEnd/>
          </a:ln>
          <a:effectLst/>
          <a:extLst>
            <a:ext uri="{91240B29-F687-4f45-9708-019B960494DF}">
              <a14:hiddenLine xmlns:a14="http://schemas.microsoft.com/office/drawing/2010/main" xmlns="" w="3175">
                <a:solidFill>
                  <a:schemeClr val="bg1"/>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39" name="Rectangle 4"/>
          <p:cNvSpPr>
            <a:spLocks noChangeArrowheads="1"/>
          </p:cNvSpPr>
          <p:nvPr/>
        </p:nvSpPr>
        <p:spPr bwMode="gray">
          <a:xfrm>
            <a:off x="6004085"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a:extLst>
            <a:ext uri="{91240B29-F687-4f45-9708-019B960494DF}">
              <a14:hiddenLine xmlns:a14="http://schemas.microsoft.com/office/drawing/2010/main" xmlns="" w="3175">
                <a:solidFill>
                  <a:srgbClr val="CFA649"/>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40" name="Rectangle 5"/>
          <p:cNvSpPr>
            <a:spLocks noChangeArrowheads="1"/>
          </p:cNvSpPr>
          <p:nvPr/>
        </p:nvSpPr>
        <p:spPr bwMode="gray">
          <a:xfrm>
            <a:off x="4341693"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1" name="Rectangle 7"/>
          <p:cNvSpPr>
            <a:spLocks noChangeArrowheads="1"/>
          </p:cNvSpPr>
          <p:nvPr/>
        </p:nvSpPr>
        <p:spPr bwMode="gray">
          <a:xfrm>
            <a:off x="6004085" y="380024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2" name="TextBox 241"/>
          <p:cNvSpPr txBox="1"/>
          <p:nvPr/>
        </p:nvSpPr>
        <p:spPr>
          <a:xfrm>
            <a:off x="4504141" y="4457255"/>
            <a:ext cx="1251501" cy="375390"/>
          </a:xfrm>
          <a:prstGeom prst="rect">
            <a:avLst/>
          </a:prstGeom>
          <a:noFill/>
        </p:spPr>
        <p:txBody>
          <a:bodyPr wrap="square" lIns="80467" tIns="79200" rIns="80467" bIns="79200" rtlCol="0" anchor="t">
            <a:spAutoFit/>
          </a:bodyPr>
          <a:lstStyle/>
          <a:p>
            <a:pPr algn="ctr"/>
            <a:r>
              <a:rPr lang="en-GB" sz="1400" b="1" dirty="0">
                <a:latin typeface="+mj-lt"/>
              </a:rPr>
              <a:t>Automation</a:t>
            </a:r>
          </a:p>
        </p:txBody>
      </p:sp>
      <p:sp>
        <p:nvSpPr>
          <p:cNvPr id="243" name="AutoShape 7"/>
          <p:cNvSpPr>
            <a:spLocks noChangeArrowheads="1"/>
          </p:cNvSpPr>
          <p:nvPr/>
        </p:nvSpPr>
        <p:spPr bwMode="gray">
          <a:xfrm rot="10800000">
            <a:off x="4222095" y="5874590"/>
            <a:ext cx="4450956" cy="331414"/>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a14="http://schemas.microsoft.com/office/drawing/2010/main" xmlns=""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4" name="AutoShape 8"/>
          <p:cNvSpPr>
            <a:spLocks noChangeArrowheads="1"/>
          </p:cNvSpPr>
          <p:nvPr/>
        </p:nvSpPr>
        <p:spPr bwMode="gray">
          <a:xfrm rot="16200000" flipH="1">
            <a:off x="1671475" y="3197517"/>
            <a:ext cx="4125447" cy="303150"/>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a14="http://schemas.microsoft.com/office/drawing/2010/main" xmlns=""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5" name="Rectangle 3"/>
          <p:cNvSpPr>
            <a:spLocks noChangeArrowheads="1"/>
          </p:cNvSpPr>
          <p:nvPr/>
        </p:nvSpPr>
        <p:spPr bwMode="auto">
          <a:xfrm rot="16200000">
            <a:off x="2674319" y="3071328"/>
            <a:ext cx="2232986" cy="411480"/>
          </a:xfrm>
          <a:prstGeom prst="roundRect">
            <a:avLst/>
          </a:prstGeom>
          <a:solidFill>
            <a:schemeClr val="tx2"/>
          </a:solidFill>
          <a:ln w="12700">
            <a:noFill/>
            <a:miter lim="800000"/>
            <a:headEnd/>
            <a:tailEnd/>
          </a:ln>
          <a:effectLst>
            <a:outerShdw blurRad="50800" dist="38100" dir="5400000" algn="t" rotWithShape="0">
              <a:prstClr val="black">
                <a:alpha val="40000"/>
              </a:prstClr>
            </a:outerShdw>
          </a:effectLst>
        </p:spPr>
        <p:txBody>
          <a:bodyPr wrap="square"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Think</a:t>
            </a:r>
          </a:p>
          <a:p>
            <a:pPr algn="ctr" fontAlgn="base">
              <a:buClr>
                <a:srgbClr val="177B57"/>
              </a:buClr>
              <a:buSzPct val="100000"/>
              <a:buFont typeface=""/>
            </a:pPr>
            <a:r>
              <a:rPr lang="en-US" sz="1200" b="1" i="1" dirty="0">
                <a:solidFill>
                  <a:schemeClr val="bg1"/>
                </a:solidFill>
                <a:latin typeface="+mj-lt"/>
                <a:cs typeface="Arial" pitchFamily="34" charset="0"/>
              </a:rPr>
              <a:t>(Synthesize &amp; Reason)</a:t>
            </a:r>
          </a:p>
        </p:txBody>
      </p:sp>
      <p:sp>
        <p:nvSpPr>
          <p:cNvPr id="246" name="Rectangle 4"/>
          <p:cNvSpPr>
            <a:spLocks noChangeArrowheads="1"/>
          </p:cNvSpPr>
          <p:nvPr/>
        </p:nvSpPr>
        <p:spPr bwMode="auto">
          <a:xfrm>
            <a:off x="5667529" y="5789302"/>
            <a:ext cx="2231136" cy="411480"/>
          </a:xfrm>
          <a:prstGeom prst="roundRect">
            <a:avLst/>
          </a:prstGeom>
          <a:solidFill>
            <a:schemeClr val="tx2"/>
          </a:solidFill>
          <a:ln w="12700">
            <a:noFill/>
            <a:miter lim="800000"/>
            <a:headEnd/>
            <a:tailEnd/>
          </a:ln>
          <a:effectLst/>
        </p:spPr>
        <p:txBody>
          <a:bodyPr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Interact</a:t>
            </a:r>
          </a:p>
          <a:p>
            <a:pPr algn="ctr" fontAlgn="base">
              <a:buClr>
                <a:srgbClr val="177B57"/>
              </a:buClr>
              <a:buSzPct val="100000"/>
              <a:buFont typeface=""/>
            </a:pPr>
            <a:r>
              <a:rPr lang="en-US" sz="1200" b="1" i="1" dirty="0">
                <a:solidFill>
                  <a:schemeClr val="bg1"/>
                </a:solidFill>
                <a:latin typeface="+mj-lt"/>
                <a:cs typeface="Arial" pitchFamily="34" charset="0"/>
              </a:rPr>
              <a:t>(Observe &amp; Communicate)</a:t>
            </a:r>
          </a:p>
        </p:txBody>
      </p:sp>
      <p:sp>
        <p:nvSpPr>
          <p:cNvPr id="247" name="TextBox 246"/>
          <p:cNvSpPr txBox="1"/>
          <p:nvPr/>
        </p:nvSpPr>
        <p:spPr>
          <a:xfrm>
            <a:off x="6400252" y="2509696"/>
            <a:ext cx="1328366" cy="375390"/>
          </a:xfrm>
          <a:prstGeom prst="rect">
            <a:avLst/>
          </a:prstGeom>
          <a:noFill/>
        </p:spPr>
        <p:txBody>
          <a:bodyPr wrap="square" lIns="80467" tIns="79200" rIns="80467" bIns="79200" rtlCol="0" anchor="t">
            <a:spAutoFit/>
          </a:bodyPr>
          <a:lstStyle/>
          <a:p>
            <a:pPr algn="ctr"/>
            <a:r>
              <a:rPr lang="en-GB" sz="1400" b="1" dirty="0">
                <a:latin typeface="+mj-lt"/>
              </a:rPr>
              <a:t>Narrow AI</a:t>
            </a:r>
          </a:p>
        </p:txBody>
      </p:sp>
      <p:sp>
        <p:nvSpPr>
          <p:cNvPr id="248" name="TextBox 247"/>
          <p:cNvSpPr txBox="1"/>
          <p:nvPr/>
        </p:nvSpPr>
        <p:spPr>
          <a:xfrm rot="16200000">
            <a:off x="3622496" y="1534312"/>
            <a:ext cx="798192"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Adaptive</a:t>
            </a:r>
          </a:p>
        </p:txBody>
      </p:sp>
      <p:sp>
        <p:nvSpPr>
          <p:cNvPr id="249" name="TextBox 248"/>
          <p:cNvSpPr txBox="1"/>
          <p:nvPr/>
        </p:nvSpPr>
        <p:spPr>
          <a:xfrm rot="16200000">
            <a:off x="3574910" y="4657250"/>
            <a:ext cx="987155"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Pre defined</a:t>
            </a:r>
          </a:p>
        </p:txBody>
      </p:sp>
      <p:sp>
        <p:nvSpPr>
          <p:cNvPr id="250" name="TextBox 249"/>
          <p:cNvSpPr txBox="1"/>
          <p:nvPr/>
        </p:nvSpPr>
        <p:spPr>
          <a:xfrm>
            <a:off x="4039863" y="5407765"/>
            <a:ext cx="1767473"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Transactional</a:t>
            </a:r>
          </a:p>
        </p:txBody>
      </p:sp>
      <p:cxnSp>
        <p:nvCxnSpPr>
          <p:cNvPr id="251" name="Straight Arrow Connector 250"/>
          <p:cNvCxnSpPr/>
          <p:nvPr/>
        </p:nvCxnSpPr>
        <p:spPr>
          <a:xfrm flipV="1">
            <a:off x="5541080" y="3416093"/>
            <a:ext cx="781580" cy="881720"/>
          </a:xfrm>
          <a:prstGeom prst="straightConnector1">
            <a:avLst/>
          </a:prstGeom>
          <a:ln w="57150">
            <a:gradFill>
              <a:gsLst>
                <a:gs pos="54000">
                  <a:srgbClr val="BCBE40"/>
                </a:gs>
                <a:gs pos="0">
                  <a:srgbClr val="A1D0A9"/>
                </a:gs>
                <a:gs pos="100000">
                  <a:srgbClr val="FFC000"/>
                </a:gs>
              </a:gsLst>
              <a:lin ang="5400000" scaled="1"/>
            </a:gra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3" name="Striped Right Arrow 252"/>
          <p:cNvSpPr/>
          <p:nvPr/>
        </p:nvSpPr>
        <p:spPr>
          <a:xfrm rot="19112815">
            <a:off x="7339396" y="1888321"/>
            <a:ext cx="642186" cy="472178"/>
          </a:xfrm>
          <a:prstGeom prst="stripedRightArrow">
            <a:avLst/>
          </a:prstGeom>
          <a:solidFill>
            <a:srgbClr val="C00000"/>
          </a:solidFill>
          <a:ln w="9525" cap="flat" cmpd="sng" algn="ctr">
            <a:noFill/>
            <a:prstDash val="solid"/>
          </a:ln>
          <a:effectLst/>
          <a:extLst>
            <a:ext uri="{91240B29-F687-4f45-9708-019B960494DF}">
              <a14:hiddenLine xmlns:a14="http://schemas.microsoft.com/office/drawing/2010/main" xmlns=""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56" name="TextBox 255"/>
          <p:cNvSpPr txBox="1"/>
          <p:nvPr/>
        </p:nvSpPr>
        <p:spPr>
          <a:xfrm>
            <a:off x="6031519" y="5435811"/>
            <a:ext cx="3627672"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Context aware &amp; natural</a:t>
            </a:r>
          </a:p>
        </p:txBody>
      </p:sp>
      <p:sp>
        <p:nvSpPr>
          <p:cNvPr id="257" name="TextBox 256"/>
          <p:cNvSpPr txBox="1"/>
          <p:nvPr/>
        </p:nvSpPr>
        <p:spPr>
          <a:xfrm rot="16200000">
            <a:off x="1696780" y="3108824"/>
            <a:ext cx="3123245" cy="375390"/>
          </a:xfrm>
          <a:prstGeom prst="rect">
            <a:avLst/>
          </a:prstGeom>
          <a:noFill/>
        </p:spPr>
        <p:txBody>
          <a:bodyPr wrap="square" lIns="80467" tIns="79200" rIns="80467" bIns="79200" rtlCol="0" anchor="t">
            <a:spAutoFit/>
          </a:bodyPr>
          <a:lstStyle/>
          <a:p>
            <a:pPr algn="ctr"/>
            <a:r>
              <a:rPr lang="en-US" sz="1400" b="1" i="1" dirty="0">
                <a:solidFill>
                  <a:srgbClr val="DC6E00"/>
                </a:solidFill>
                <a:latin typeface="+mj-lt"/>
                <a:cs typeface="Arial" pitchFamily="34" charset="0"/>
              </a:rPr>
              <a:t>Can it think like humans do?</a:t>
            </a:r>
          </a:p>
        </p:txBody>
      </p:sp>
      <p:sp>
        <p:nvSpPr>
          <p:cNvPr id="258" name="TextBox 257"/>
          <p:cNvSpPr txBox="1"/>
          <p:nvPr/>
        </p:nvSpPr>
        <p:spPr>
          <a:xfrm>
            <a:off x="4209288" y="6255396"/>
            <a:ext cx="4571614" cy="215444"/>
          </a:xfrm>
          <a:prstGeom prst="rect">
            <a:avLst/>
          </a:prstGeom>
          <a:noFill/>
        </p:spPr>
        <p:txBody>
          <a:bodyPr wrap="square" lIns="0" tIns="0" rIns="0" bIns="0" rtlCol="0" anchor="t">
            <a:spAutoFit/>
          </a:bodyPr>
          <a:lstStyle/>
          <a:p>
            <a:pPr algn="ctr"/>
            <a:r>
              <a:rPr lang="en-US" sz="1400" b="1" i="1" dirty="0">
                <a:solidFill>
                  <a:srgbClr val="DC6E00"/>
                </a:solidFill>
                <a:latin typeface="+mj-lt"/>
                <a:cs typeface="Arial" pitchFamily="34" charset="0"/>
              </a:rPr>
              <a:t>Can it interact with external world like humans?</a:t>
            </a:r>
          </a:p>
        </p:txBody>
      </p:sp>
      <p:sp>
        <p:nvSpPr>
          <p:cNvPr id="26" name="Rectangle 25"/>
          <p:cNvSpPr/>
          <p:nvPr/>
        </p:nvSpPr>
        <p:spPr>
          <a:xfrm>
            <a:off x="8894927" y="1286370"/>
            <a:ext cx="586853" cy="448526"/>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7" name="TextBox 26"/>
          <p:cNvSpPr txBox="1"/>
          <p:nvPr/>
        </p:nvSpPr>
        <p:spPr>
          <a:xfrm>
            <a:off x="9481780" y="1222302"/>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General purpose context</a:t>
            </a:r>
          </a:p>
        </p:txBody>
      </p:sp>
      <p:sp>
        <p:nvSpPr>
          <p:cNvPr id="29" name="TextBox 28"/>
          <p:cNvSpPr txBox="1"/>
          <p:nvPr/>
        </p:nvSpPr>
        <p:spPr>
          <a:xfrm>
            <a:off x="9484052" y="1906974"/>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Narrow / Limited context</a:t>
            </a:r>
          </a:p>
        </p:txBody>
      </p:sp>
      <p:sp>
        <p:nvSpPr>
          <p:cNvPr id="30" name="Rectangle 7"/>
          <p:cNvSpPr>
            <a:spLocks noChangeArrowheads="1"/>
          </p:cNvSpPr>
          <p:nvPr/>
        </p:nvSpPr>
        <p:spPr bwMode="gray">
          <a:xfrm>
            <a:off x="8894926" y="1991343"/>
            <a:ext cx="586852" cy="448526"/>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grpSp>
        <p:nvGrpSpPr>
          <p:cNvPr id="2" name="Group 31"/>
          <p:cNvGrpSpPr/>
          <p:nvPr/>
        </p:nvGrpSpPr>
        <p:grpSpPr>
          <a:xfrm>
            <a:off x="4669170" y="3853371"/>
            <a:ext cx="1230402" cy="458757"/>
            <a:chOff x="8215958" y="3459685"/>
            <a:chExt cx="1230402" cy="458757"/>
          </a:xfrm>
        </p:grpSpPr>
        <p:sp>
          <p:nvSpPr>
            <p:cNvPr id="28" name="TextBox 27"/>
            <p:cNvSpPr txBox="1"/>
            <p:nvPr/>
          </p:nvSpPr>
          <p:spPr>
            <a:xfrm>
              <a:off x="8366335" y="3459685"/>
              <a:ext cx="1080025"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Robotic process automation</a:t>
              </a:r>
            </a:p>
          </p:txBody>
        </p:sp>
        <p:sp>
          <p:nvSpPr>
            <p:cNvPr id="31" name="Oval 30"/>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grpSp>
        <p:nvGrpSpPr>
          <p:cNvPr id="3" name="Group 32"/>
          <p:cNvGrpSpPr/>
          <p:nvPr/>
        </p:nvGrpSpPr>
        <p:grpSpPr>
          <a:xfrm>
            <a:off x="7382532" y="2822303"/>
            <a:ext cx="1077884" cy="458757"/>
            <a:chOff x="8011238" y="3416093"/>
            <a:chExt cx="1077884" cy="458757"/>
          </a:xfrm>
        </p:grpSpPr>
        <p:sp>
          <p:nvSpPr>
            <p:cNvPr id="34" name="TextBox 33"/>
            <p:cNvSpPr txBox="1"/>
            <p:nvPr/>
          </p:nvSpPr>
          <p:spPr>
            <a:xfrm>
              <a:off x="8167015" y="3416093"/>
              <a:ext cx="922107"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Google Self  Driving cars</a:t>
              </a:r>
              <a:endParaRPr lang="en-US" sz="1600" dirty="0">
                <a:solidFill>
                  <a:srgbClr val="000000"/>
                </a:solidFill>
                <a:latin typeface="Arial" pitchFamily="34" charset="0"/>
                <a:cs typeface="Arial" pitchFamily="34" charset="0"/>
              </a:endParaRPr>
            </a:p>
          </p:txBody>
        </p:sp>
        <p:sp>
          <p:nvSpPr>
            <p:cNvPr id="35" name="Oval 34"/>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4" name="Group 38"/>
          <p:cNvGrpSpPr/>
          <p:nvPr/>
        </p:nvGrpSpPr>
        <p:grpSpPr>
          <a:xfrm>
            <a:off x="6027697" y="2112056"/>
            <a:ext cx="1077884" cy="320257"/>
            <a:chOff x="8011238" y="3457037"/>
            <a:chExt cx="1077884" cy="320257"/>
          </a:xfrm>
        </p:grpSpPr>
        <p:sp>
          <p:nvSpPr>
            <p:cNvPr id="40" name="TextBox 39"/>
            <p:cNvSpPr txBox="1"/>
            <p:nvPr/>
          </p:nvSpPr>
          <p:spPr>
            <a:xfrm>
              <a:off x="8167015" y="3457037"/>
              <a:ext cx="922107" cy="3202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IBM Watson</a:t>
              </a:r>
              <a:endParaRPr lang="en-US" sz="1600" dirty="0">
                <a:solidFill>
                  <a:srgbClr val="000000"/>
                </a:solidFill>
                <a:latin typeface="Arial" pitchFamily="34" charset="0"/>
                <a:cs typeface="Arial" pitchFamily="34" charset="0"/>
              </a:endParaRPr>
            </a:p>
          </p:txBody>
        </p:sp>
        <p:sp>
          <p:nvSpPr>
            <p:cNvPr id="41" name="Oval 40"/>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5" name="Group 41"/>
          <p:cNvGrpSpPr/>
          <p:nvPr/>
        </p:nvGrpSpPr>
        <p:grpSpPr>
          <a:xfrm>
            <a:off x="4389249" y="4949009"/>
            <a:ext cx="1230402" cy="458757"/>
            <a:chOff x="8215958" y="3459685"/>
            <a:chExt cx="1230402" cy="458757"/>
          </a:xfrm>
        </p:grpSpPr>
        <p:sp>
          <p:nvSpPr>
            <p:cNvPr id="43" name="TextBox 42"/>
            <p:cNvSpPr txBox="1"/>
            <p:nvPr/>
          </p:nvSpPr>
          <p:spPr>
            <a:xfrm>
              <a:off x="8366335" y="3459685"/>
              <a:ext cx="1080025" cy="458757"/>
            </a:xfrm>
            <a:prstGeom prst="rect">
              <a:avLst/>
            </a:prstGeom>
            <a:noFill/>
          </p:spPr>
          <p:txBody>
            <a:bodyPr wrap="square" tIns="90000" bIns="90000" rtlCol="0" anchor="t">
              <a:spAutoFit/>
            </a:bodyPr>
            <a:lstStyle/>
            <a:p>
              <a:r>
                <a:rPr lang="en-US" sz="900" dirty="0" err="1">
                  <a:solidFill>
                    <a:srgbClr val="000000"/>
                  </a:solidFill>
                  <a:latin typeface="Arial" pitchFamily="34" charset="0"/>
                  <a:cs typeface="Arial" pitchFamily="34" charset="0"/>
                </a:rPr>
                <a:t>Runbook</a:t>
              </a:r>
              <a:r>
                <a:rPr lang="en-US" sz="900" dirty="0">
                  <a:solidFill>
                    <a:srgbClr val="000000"/>
                  </a:solidFill>
                  <a:latin typeface="Arial" pitchFamily="34" charset="0"/>
                  <a:cs typeface="Arial" pitchFamily="34" charset="0"/>
                </a:rPr>
                <a:t> / Scripting</a:t>
              </a:r>
            </a:p>
          </p:txBody>
        </p:sp>
        <p:sp>
          <p:nvSpPr>
            <p:cNvPr id="44" name="Oval 43"/>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grpSp>
        <p:nvGrpSpPr>
          <p:cNvPr id="6" name="Group 44"/>
          <p:cNvGrpSpPr/>
          <p:nvPr/>
        </p:nvGrpSpPr>
        <p:grpSpPr>
          <a:xfrm>
            <a:off x="4389250" y="2210491"/>
            <a:ext cx="1249551" cy="458757"/>
            <a:chOff x="8011238" y="3416093"/>
            <a:chExt cx="1249551" cy="458757"/>
          </a:xfrm>
        </p:grpSpPr>
        <p:sp>
          <p:nvSpPr>
            <p:cNvPr id="46" name="TextBox 45"/>
            <p:cNvSpPr txBox="1"/>
            <p:nvPr/>
          </p:nvSpPr>
          <p:spPr>
            <a:xfrm>
              <a:off x="8167014" y="3416093"/>
              <a:ext cx="1093775"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Sift Science (ML Fraud detection)</a:t>
              </a:r>
            </a:p>
          </p:txBody>
        </p:sp>
        <p:sp>
          <p:nvSpPr>
            <p:cNvPr id="47" name="Oval 46"/>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7" name="Group 47"/>
          <p:cNvGrpSpPr/>
          <p:nvPr/>
        </p:nvGrpSpPr>
        <p:grpSpPr>
          <a:xfrm>
            <a:off x="6580088" y="3794821"/>
            <a:ext cx="1329872" cy="320257"/>
            <a:chOff x="8215958" y="3473333"/>
            <a:chExt cx="1329872" cy="320257"/>
          </a:xfrm>
        </p:grpSpPr>
        <p:sp>
          <p:nvSpPr>
            <p:cNvPr id="49" name="TextBox 48"/>
            <p:cNvSpPr txBox="1"/>
            <p:nvPr/>
          </p:nvSpPr>
          <p:spPr>
            <a:xfrm>
              <a:off x="8366335" y="3473333"/>
              <a:ext cx="1179495" cy="320257"/>
            </a:xfrm>
            <a:prstGeom prst="rect">
              <a:avLst/>
            </a:prstGeom>
            <a:noFill/>
          </p:spPr>
          <p:txBody>
            <a:bodyPr wrap="square" tIns="90000" bIns="90000" rtlCol="0" anchor="t">
              <a:spAutoFit/>
            </a:bodyPr>
            <a:lstStyle/>
            <a:p>
              <a:r>
                <a:rPr lang="en-US" sz="900" dirty="0" err="1">
                  <a:solidFill>
                    <a:srgbClr val="000000"/>
                  </a:solidFill>
                  <a:latin typeface="Arial" pitchFamily="34" charset="0"/>
                  <a:cs typeface="Arial" pitchFamily="34" charset="0"/>
                </a:rPr>
                <a:t>IPSoft</a:t>
              </a:r>
              <a:r>
                <a:rPr lang="en-US" sz="900" dirty="0">
                  <a:solidFill>
                    <a:srgbClr val="000000"/>
                  </a:solidFill>
                  <a:latin typeface="Arial" pitchFamily="34" charset="0"/>
                  <a:cs typeface="Arial" pitchFamily="34" charset="0"/>
                </a:rPr>
                <a:t> Amelia</a:t>
              </a:r>
            </a:p>
          </p:txBody>
        </p:sp>
        <p:sp>
          <p:nvSpPr>
            <p:cNvPr id="50" name="Oval 49"/>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sp>
        <p:nvSpPr>
          <p:cNvPr id="51" name="TextBox 50"/>
          <p:cNvSpPr txBox="1"/>
          <p:nvPr/>
        </p:nvSpPr>
        <p:spPr>
          <a:xfrm>
            <a:off x="8908615" y="4412187"/>
            <a:ext cx="2228002" cy="1083277"/>
          </a:xfrm>
          <a:prstGeom prst="rect">
            <a:avLst/>
          </a:prstGeom>
          <a:noFill/>
        </p:spPr>
        <p:txBody>
          <a:bodyPr wrap="square" lIns="80467" tIns="79200" rIns="80467" bIns="79200" rtlCol="0" anchor="t">
            <a:spAutoFit/>
          </a:bodyPr>
          <a:lstStyle/>
          <a:p>
            <a:pPr fontAlgn="base">
              <a:buClr>
                <a:srgbClr val="000000"/>
              </a:buClr>
              <a:buSzPct val="100000"/>
              <a:buFont typeface=""/>
            </a:pPr>
            <a:r>
              <a:rPr lang="en-US" sz="1200" b="1" dirty="0">
                <a:solidFill>
                  <a:srgbClr val="000000"/>
                </a:solidFill>
                <a:latin typeface="Arial"/>
                <a:cs typeface="Arial" pitchFamily="34" charset="0"/>
              </a:rPr>
              <a:t>Enabling Technologies</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Computer Vision (Observe)</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NLP, Speech recognition (Communicate)</a:t>
            </a:r>
          </a:p>
        </p:txBody>
      </p:sp>
      <p:sp>
        <p:nvSpPr>
          <p:cNvPr id="53" name="TextBox 52"/>
          <p:cNvSpPr txBox="1"/>
          <p:nvPr/>
        </p:nvSpPr>
        <p:spPr>
          <a:xfrm>
            <a:off x="1276832" y="1337286"/>
            <a:ext cx="1982557" cy="1083277"/>
          </a:xfrm>
          <a:prstGeom prst="rect">
            <a:avLst/>
          </a:prstGeom>
          <a:noFill/>
        </p:spPr>
        <p:txBody>
          <a:bodyPr wrap="square" lIns="80467" tIns="79200" rIns="80467" bIns="79200" rtlCol="0" anchor="t">
            <a:spAutoFit/>
          </a:bodyPr>
          <a:lstStyle/>
          <a:p>
            <a:pPr fontAlgn="base">
              <a:buClr>
                <a:srgbClr val="000000"/>
              </a:buClr>
              <a:buSzPct val="100000"/>
              <a:buFont typeface=""/>
            </a:pPr>
            <a:r>
              <a:rPr lang="en-US" sz="1200" b="1" dirty="0">
                <a:solidFill>
                  <a:srgbClr val="000000"/>
                </a:solidFill>
                <a:latin typeface="Arial"/>
                <a:cs typeface="Arial" pitchFamily="34" charset="0"/>
              </a:rPr>
              <a:t>Enabling Technologies</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Machine learning (Reason)</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Big Data technologies (Synthesize )</a:t>
            </a:r>
          </a:p>
        </p:txBody>
      </p:sp>
      <p:pic>
        <p:nvPicPr>
          <p:cNvPr id="54" name="Picture 52" descr="https://upload.wikimedia.org/wikipedia/commons/thumb/f/f6/HAL9000.svg/2000px-HAL9000.svg.png"/>
          <p:cNvPicPr>
            <a:picLocks noChangeAspect="1" noChangeArrowheads="1"/>
          </p:cNvPicPr>
          <p:nvPr/>
        </p:nvPicPr>
        <p:blipFill>
          <a:blip r:embed="rId7" cstate="print"/>
          <a:srcRect/>
          <a:stretch>
            <a:fillRect/>
          </a:stretch>
        </p:blipFill>
        <p:spPr bwMode="auto">
          <a:xfrm>
            <a:off x="8057441" y="1794815"/>
            <a:ext cx="365760" cy="365760"/>
          </a:xfrm>
          <a:prstGeom prst="rect">
            <a:avLst/>
          </a:prstGeom>
          <a:noFill/>
          <a:effectLst>
            <a:softEdge rad="12700"/>
          </a:effectLst>
          <a:scene3d>
            <a:camera prst="orthographicFront"/>
            <a:lightRig rig="threePt" dir="t"/>
          </a:scene3d>
          <a:sp3d>
            <a:bevelT/>
          </a:sp3d>
        </p:spPr>
      </p:pic>
      <p:sp>
        <p:nvSpPr>
          <p:cNvPr id="55" name="TextBox 54"/>
          <p:cNvSpPr txBox="1"/>
          <p:nvPr/>
        </p:nvSpPr>
        <p:spPr>
          <a:xfrm>
            <a:off x="7896790" y="2122960"/>
            <a:ext cx="1080025" cy="3202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HAL 9000</a:t>
            </a:r>
          </a:p>
        </p:txBody>
      </p:sp>
      <p:sp>
        <p:nvSpPr>
          <p:cNvPr id="56" name="TextBox 55"/>
          <p:cNvSpPr txBox="1"/>
          <p:nvPr/>
        </p:nvSpPr>
        <p:spPr>
          <a:xfrm>
            <a:off x="7463929" y="1201208"/>
            <a:ext cx="1537771" cy="375390"/>
          </a:xfrm>
          <a:prstGeom prst="rect">
            <a:avLst/>
          </a:prstGeom>
          <a:noFill/>
        </p:spPr>
        <p:txBody>
          <a:bodyPr wrap="square" lIns="80467" tIns="79200" rIns="80467" bIns="79200" rtlCol="0" anchor="t">
            <a:spAutoFit/>
          </a:bodyPr>
          <a:lstStyle/>
          <a:p>
            <a:pPr algn="ctr"/>
            <a:r>
              <a:rPr lang="en-GB" sz="1400" b="1" dirty="0">
                <a:latin typeface="+mj-lt"/>
              </a:rPr>
              <a:t>General Purpose AI </a:t>
            </a:r>
          </a:p>
        </p:txBody>
      </p:sp>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15" y="6281098"/>
            <a:ext cx="12283915" cy="590480"/>
          </a:xfrm>
          <a:prstGeom prst="rect">
            <a:avLst/>
          </a:prstGeom>
        </p:spPr>
      </p:pic>
    </p:spTree>
    <p:extLst>
      <p:ext uri="{BB962C8B-B14F-4D97-AF65-F5344CB8AC3E}">
        <p14:creationId xmlns:p14="http://schemas.microsoft.com/office/powerpoint/2010/main" val="70560663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What is machine learning?</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1200329"/>
          </a:xfrm>
          <a:prstGeom prst="rect">
            <a:avLst/>
          </a:prstGeom>
        </p:spPr>
        <p:txBody>
          <a:bodyPr wrap="square">
            <a:spAutoFit/>
          </a:bodyPr>
          <a:lstStyle/>
          <a:p>
            <a:r>
              <a:rPr lang="en-US" b="1" dirty="0">
                <a:solidFill>
                  <a:srgbClr val="222222"/>
                </a:solidFill>
                <a:latin typeface="arial" charset="0"/>
              </a:rPr>
              <a:t>Machine learning</a:t>
            </a:r>
            <a:r>
              <a:rPr lang="en-US" dirty="0">
                <a:solidFill>
                  <a:srgbClr val="222222"/>
                </a:solidFill>
                <a:latin typeface="arial" charset="0"/>
              </a:rPr>
              <a:t> is a type of artificial intelligence (AI) that provides computers with the ability to learn without being explicitly programmed. </a:t>
            </a:r>
            <a:r>
              <a:rPr lang="en-US" b="1" dirty="0">
                <a:solidFill>
                  <a:srgbClr val="222222"/>
                </a:solidFill>
                <a:latin typeface="arial" charset="0"/>
              </a:rPr>
              <a:t>Machine </a:t>
            </a:r>
            <a:r>
              <a:rPr lang="en-US" b="1" dirty="0">
                <a:solidFill>
                  <a:srgbClr val="FFFF00"/>
                </a:solidFill>
                <a:latin typeface="arial" charset="0"/>
              </a:rPr>
              <a:t>learning</a:t>
            </a:r>
            <a:r>
              <a:rPr lang="en-US" dirty="0">
                <a:solidFill>
                  <a:srgbClr val="222222"/>
                </a:solidFill>
                <a:latin typeface="arial" charset="0"/>
              </a:rPr>
              <a:t> focuses on the development of computer programs that can change when exposed to new data. The process of </a:t>
            </a:r>
            <a:r>
              <a:rPr lang="en-US" b="1" dirty="0">
                <a:solidFill>
                  <a:srgbClr val="222222"/>
                </a:solidFill>
                <a:latin typeface="arial" charset="0"/>
              </a:rPr>
              <a:t>machine learning</a:t>
            </a:r>
            <a:r>
              <a:rPr lang="en-US" dirty="0">
                <a:solidFill>
                  <a:srgbClr val="222222"/>
                </a:solidFill>
                <a:latin typeface="arial" charset="0"/>
              </a:rPr>
              <a:t> is similar to that of data mining.</a:t>
            </a:r>
            <a:endParaRPr lang="en-US" dirty="0"/>
          </a:p>
        </p:txBody>
      </p:sp>
      <p:sp>
        <p:nvSpPr>
          <p:cNvPr id="6" name="Rectangle 5"/>
          <p:cNvSpPr/>
          <p:nvPr/>
        </p:nvSpPr>
        <p:spPr>
          <a:xfrm>
            <a:off x="1879600" y="3140757"/>
            <a:ext cx="10024534" cy="923330"/>
          </a:xfrm>
          <a:prstGeom prst="rect">
            <a:avLst/>
          </a:prstGeom>
        </p:spPr>
        <p:txBody>
          <a:bodyPr wrap="square">
            <a:spAutoFit/>
          </a:bodyPr>
          <a:lstStyle/>
          <a:p>
            <a:r>
              <a:rPr lang="en-US" dirty="0" smtClean="0"/>
              <a:t>“A computer program is said to </a:t>
            </a:r>
            <a:r>
              <a:rPr lang="en-US" dirty="0" smtClean="0">
                <a:solidFill>
                  <a:srgbClr val="FF0000"/>
                </a:solidFill>
              </a:rPr>
              <a:t>learn</a:t>
            </a:r>
            <a:r>
              <a:rPr lang="en-US" dirty="0" smtClean="0"/>
              <a:t> from </a:t>
            </a:r>
            <a:r>
              <a:rPr lang="en-US" dirty="0" smtClean="0">
                <a:solidFill>
                  <a:srgbClr val="00B0F0"/>
                </a:solidFill>
              </a:rPr>
              <a:t>experience E</a:t>
            </a:r>
            <a:r>
              <a:rPr lang="en-US" dirty="0" smtClean="0"/>
              <a:t> with respect to some class of </a:t>
            </a:r>
            <a:r>
              <a:rPr lang="en-US" dirty="0" smtClean="0">
                <a:solidFill>
                  <a:srgbClr val="FFFF00"/>
                </a:solidFill>
              </a:rPr>
              <a:t>tasks T</a:t>
            </a:r>
            <a:r>
              <a:rPr lang="en-US" dirty="0" smtClean="0"/>
              <a:t> and </a:t>
            </a:r>
            <a:r>
              <a:rPr lang="en-US" dirty="0" smtClean="0">
                <a:solidFill>
                  <a:srgbClr val="92D050"/>
                </a:solidFill>
              </a:rPr>
              <a:t>performance measure </a:t>
            </a:r>
            <a:r>
              <a:rPr lang="en-US" dirty="0" err="1" smtClean="0">
                <a:solidFill>
                  <a:srgbClr val="92D050"/>
                </a:solidFill>
              </a:rPr>
              <a:t>P,</a:t>
            </a:r>
            <a:r>
              <a:rPr lang="en-US" dirty="0" err="1" smtClean="0"/>
              <a:t>if</a:t>
            </a:r>
            <a:r>
              <a:rPr lang="en-US" dirty="0" smtClean="0"/>
              <a:t> its performance at tasks in </a:t>
            </a:r>
            <a:r>
              <a:rPr lang="en-US" dirty="0" smtClean="0">
                <a:solidFill>
                  <a:srgbClr val="FFFF00"/>
                </a:solidFill>
              </a:rPr>
              <a:t>T, </a:t>
            </a:r>
            <a:r>
              <a:rPr lang="en-US" dirty="0" smtClean="0"/>
              <a:t>as measured by </a:t>
            </a:r>
            <a:r>
              <a:rPr lang="en-US" dirty="0" smtClean="0">
                <a:solidFill>
                  <a:srgbClr val="92D050"/>
                </a:solidFill>
              </a:rPr>
              <a:t>P</a:t>
            </a:r>
            <a:r>
              <a:rPr lang="en-US" dirty="0" smtClean="0"/>
              <a:t>, improves with experience ”</a:t>
            </a:r>
          </a:p>
          <a:p>
            <a:r>
              <a:rPr lang="en-US" dirty="0" smtClean="0"/>
              <a:t>  - </a:t>
            </a:r>
            <a:r>
              <a:rPr lang="en-US" dirty="0" err="1" smtClean="0"/>
              <a:t>T.Mitchell</a:t>
            </a:r>
            <a:r>
              <a:rPr lang="en-US" dirty="0" smtClean="0"/>
              <a:t>(1997)</a:t>
            </a:r>
            <a:endParaRPr lang="en-US" dirty="0"/>
          </a:p>
        </p:txBody>
      </p:sp>
    </p:spTree>
    <p:extLst>
      <p:ext uri="{BB962C8B-B14F-4D97-AF65-F5344CB8AC3E}">
        <p14:creationId xmlns:p14="http://schemas.microsoft.com/office/powerpoint/2010/main" val="1889783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Traditionally </a:t>
            </a:r>
            <a:endParaRPr lang="en-US" sz="2400" dirty="0">
              <a:solidFill>
                <a:srgbClr val="177B57"/>
              </a:solidFill>
              <a:latin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0" y="485775"/>
            <a:ext cx="7737475" cy="5188553"/>
          </a:xfrm>
          <a:prstGeom prst="rect">
            <a:avLst/>
          </a:prstGeom>
        </p:spPr>
      </p:pic>
    </p:spTree>
    <p:extLst>
      <p:ext uri="{BB962C8B-B14F-4D97-AF65-F5344CB8AC3E}">
        <p14:creationId xmlns:p14="http://schemas.microsoft.com/office/powerpoint/2010/main" val="355782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Machine learning based approach - 1</a:t>
            </a:r>
            <a:endParaRPr lang="en-US" sz="2400" dirty="0">
              <a:solidFill>
                <a:srgbClr val="177B57"/>
              </a:solidFill>
              <a:latin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725" y="1075930"/>
            <a:ext cx="7497040" cy="4614863"/>
          </a:xfrm>
          <a:prstGeom prst="rect">
            <a:avLst/>
          </a:prstGeom>
        </p:spPr>
      </p:pic>
    </p:spTree>
    <p:extLst>
      <p:ext uri="{BB962C8B-B14F-4D97-AF65-F5344CB8AC3E}">
        <p14:creationId xmlns:p14="http://schemas.microsoft.com/office/powerpoint/2010/main" val="1650360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a14="http://schemas.microsoft.com/office/drawing/2010/main" xmlns="">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Machine learning based approach - 2</a:t>
            </a:r>
            <a:endParaRPr lang="en-US" sz="2400" dirty="0">
              <a:solidFill>
                <a:srgbClr val="177B57"/>
              </a:solidFill>
              <a:latin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012" y="913914"/>
            <a:ext cx="7824787" cy="4951668"/>
          </a:xfrm>
          <a:prstGeom prst="rect">
            <a:avLst/>
          </a:prstGeom>
        </p:spPr>
      </p:pic>
    </p:spTree>
    <p:extLst>
      <p:ext uri="{BB962C8B-B14F-4D97-AF65-F5344CB8AC3E}">
        <p14:creationId xmlns:p14="http://schemas.microsoft.com/office/powerpoint/2010/main" val="15616715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420F188E-B13F-8343-8114-209E5D96A6C5}">
  <we:reference id="wa104221182" version="2.0.0.0" store="en-US" storeType="OMEX"/>
  <we:alternateReferences>
    <we:reference id="wa104221182" version="2.0.0.0" store="wa104221182" storeType="OMEX"/>
  </we:alternateReferences>
  <we:properties>
    <we:property name="vid" value="&quot;https://youtu.be/SH3bADiB7uQ&quot;"/>
    <we:property name="autoplay" value="null"/>
    <we:property name="starttime" value="null"/>
    <we:property name="endtime" value="null"/>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23060</TotalTime>
  <Words>1142</Words>
  <Application>Microsoft Macintosh PowerPoint</Application>
  <PresentationFormat>Widescreen</PresentationFormat>
  <Paragraphs>256</Paragraphs>
  <Slides>36</Slides>
  <Notes>32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Calibri</vt:lpstr>
      <vt:lpstr>Calibri Light</vt:lpstr>
      <vt:lpstr>Mangal</vt:lpstr>
      <vt:lpstr>Arial</vt:lpstr>
      <vt:lpstr>Arial</vt:lpstr>
      <vt:lpstr>Office Theme</vt:lpstr>
      <vt:lpstr>think-cell Slide</vt:lpstr>
      <vt:lpstr>PowerPoint Presentation</vt:lpstr>
      <vt:lpstr>Agenda</vt:lpstr>
      <vt:lpstr> Why did HAL 9000 refuse to follow the order ?</vt:lpstr>
      <vt:lpstr>For any machine to be called AI, it should either think or interact like humans do?</vt:lpstr>
      <vt:lpstr>AI systems should either think or interact like humans do?</vt:lpstr>
      <vt:lpstr>What is machine learning?</vt:lpstr>
      <vt:lpstr>Traditionally </vt:lpstr>
      <vt:lpstr>Machine learning based approach - 1</vt:lpstr>
      <vt:lpstr>Machine learning based approach - 2</vt:lpstr>
      <vt:lpstr>Towards learning robot table tennis </vt:lpstr>
      <vt:lpstr>Types of machine learning</vt:lpstr>
      <vt:lpstr>Supervised Learning</vt:lpstr>
      <vt:lpstr>Regression</vt:lpstr>
      <vt:lpstr>Classification Problem</vt:lpstr>
      <vt:lpstr>Unsupervised Learning</vt:lpstr>
      <vt:lpstr>Exercise</vt:lpstr>
      <vt:lpstr>Generalization</vt:lpstr>
      <vt:lpstr>Generalization</vt:lpstr>
      <vt:lpstr>Inductive Bias</vt:lpstr>
      <vt:lpstr>Instance vs model based learning</vt:lpstr>
      <vt:lpstr>Main challenges of machine learning</vt:lpstr>
      <vt:lpstr>Effectiveness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Anupama Bhati</cp:lastModifiedBy>
  <cp:revision>101</cp:revision>
  <dcterms:created xsi:type="dcterms:W3CDTF">2016-09-19T12:17:07Z</dcterms:created>
  <dcterms:modified xsi:type="dcterms:W3CDTF">2017-12-05T00:44:31Z</dcterms:modified>
</cp:coreProperties>
</file>